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 id="2147483662" r:id="rId3"/>
  </p:sldMasterIdLst>
  <p:notesMasterIdLst>
    <p:notesMasterId r:id="rId6"/>
  </p:notesMasterIdLst>
  <p:handoutMasterIdLst>
    <p:handoutMasterId r:id="rId49"/>
  </p:handoutMasterIdLst>
  <p:sldIdLst>
    <p:sldId id="327" r:id="rId4"/>
    <p:sldId id="330" r:id="rId5"/>
    <p:sldId id="331" r:id="rId7"/>
    <p:sldId id="332" r:id="rId8"/>
    <p:sldId id="262" r:id="rId9"/>
    <p:sldId id="263" r:id="rId10"/>
    <p:sldId id="299" r:id="rId11"/>
    <p:sldId id="302" r:id="rId12"/>
    <p:sldId id="264" r:id="rId13"/>
    <p:sldId id="266" r:id="rId14"/>
    <p:sldId id="265" r:id="rId15"/>
    <p:sldId id="276" r:id="rId16"/>
    <p:sldId id="303" r:id="rId17"/>
    <p:sldId id="293" r:id="rId18"/>
    <p:sldId id="277" r:id="rId19"/>
    <p:sldId id="269" r:id="rId20"/>
    <p:sldId id="304" r:id="rId21"/>
    <p:sldId id="305" r:id="rId22"/>
    <p:sldId id="307" r:id="rId23"/>
    <p:sldId id="306" r:id="rId24"/>
    <p:sldId id="308" r:id="rId25"/>
    <p:sldId id="270" r:id="rId26"/>
    <p:sldId id="309" r:id="rId27"/>
    <p:sldId id="310" r:id="rId28"/>
    <p:sldId id="311" r:id="rId29"/>
    <p:sldId id="312" r:id="rId30"/>
    <p:sldId id="314" r:id="rId31"/>
    <p:sldId id="313" r:id="rId32"/>
    <p:sldId id="315" r:id="rId33"/>
    <p:sldId id="316" r:id="rId34"/>
    <p:sldId id="317" r:id="rId35"/>
    <p:sldId id="296" r:id="rId36"/>
    <p:sldId id="318" r:id="rId37"/>
    <p:sldId id="319" r:id="rId38"/>
    <p:sldId id="321" r:id="rId39"/>
    <p:sldId id="322" r:id="rId40"/>
    <p:sldId id="323" r:id="rId41"/>
    <p:sldId id="324" r:id="rId42"/>
    <p:sldId id="288" r:id="rId43"/>
    <p:sldId id="289" r:id="rId44"/>
    <p:sldId id="320" r:id="rId45"/>
    <p:sldId id="274" r:id="rId46"/>
    <p:sldId id="275" r:id="rId47"/>
    <p:sldId id="329" r:id="rId4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102"/>
        <p:guide pos="379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notesMaster" Target="notesMasters/notesMaster1.xml"/><Relationship Id="rId53" Type="http://schemas.openxmlformats.org/officeDocument/2006/relationships/commentAuthors" Target="commentAuthors.xml"/><Relationship Id="rId52" Type="http://schemas.openxmlformats.org/officeDocument/2006/relationships/tableStyles" Target="tableStyles.xml"/><Relationship Id="rId51" Type="http://schemas.openxmlformats.org/officeDocument/2006/relationships/viewProps" Target="viewProps.xml"/><Relationship Id="rId50" Type="http://schemas.openxmlformats.org/officeDocument/2006/relationships/presProps" Target="presProps.xml"/><Relationship Id="rId5" Type="http://schemas.openxmlformats.org/officeDocument/2006/relationships/slide" Target="slides/slide2.xml"/><Relationship Id="rId49" Type="http://schemas.openxmlformats.org/officeDocument/2006/relationships/handoutMaster" Target="handoutMasters/handoutMaster1.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jpeg>
</file>

<file path=ppt/media/image30.png>
</file>

<file path=ppt/media/image31.png>
</file>

<file path=ppt/media/image32.png>
</file>

<file path=ppt/media/image33.jpeg>
</file>

<file path=ppt/media/image34.png>
</file>

<file path=ppt/media/image35.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endParaRPr lang="en-US"/>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showMasterSp="0">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3"/>
          <p:cNvPicPr>
            <a:picLocks noChangeAspect="1"/>
          </p:cNvPicPr>
          <p:nvPr/>
        </p:nvPicPr>
        <p:blipFill>
          <a:blip r:embed="rId2"/>
          <a:stretch>
            <a:fillRect/>
          </a:stretch>
        </p:blipFill>
        <p:spPr>
          <a:xfrm>
            <a:off x="0" y="19050"/>
            <a:ext cx="12206817" cy="6867525"/>
          </a:xfrm>
          <a:prstGeom prst="rect">
            <a:avLst/>
          </a:prstGeom>
          <a:noFill/>
          <a:ln w="9525">
            <a:noFill/>
          </a:ln>
        </p:spPr>
      </p:pic>
      <p:sp>
        <p:nvSpPr>
          <p:cNvPr id="2051" name="Rectangle 3"/>
          <p:cNvSpPr>
            <a:spLocks noGrp="1" noChangeArrowheads="1"/>
          </p:cNvSpPr>
          <p:nvPr>
            <p:ph type="ctrTitle"/>
          </p:nvPr>
        </p:nvSpPr>
        <p:spPr>
          <a:xfrm>
            <a:off x="2063751" y="1701800"/>
            <a:ext cx="9211733" cy="1082675"/>
          </a:xfrm>
        </p:spPr>
        <p:txBody>
          <a:bodyPr/>
          <a:lstStyle>
            <a:lvl1pPr>
              <a:defRPr/>
            </a:lvl1pPr>
          </a:lstStyle>
          <a:p>
            <a:pPr lvl="0"/>
            <a:r>
              <a:rPr lang="en-US" altLang="zh-CN" noProof="0" smtClean="0"/>
              <a:t>Click to edit Master title style</a:t>
            </a:r>
            <a:endParaRPr lang="en-US" altLang="zh-CN" noProof="0" smtClean="0"/>
          </a:p>
        </p:txBody>
      </p:sp>
      <p:sp>
        <p:nvSpPr>
          <p:cNvPr id="2052" name="Rectangle 4"/>
          <p:cNvSpPr>
            <a:spLocks noGrp="1" noChangeArrowheads="1"/>
          </p:cNvSpPr>
          <p:nvPr>
            <p:ph type="subTitle" idx="1"/>
          </p:nvPr>
        </p:nvSpPr>
        <p:spPr>
          <a:xfrm>
            <a:off x="2063751" y="2927350"/>
            <a:ext cx="9218083" cy="1752600"/>
          </a:xfrm>
        </p:spPr>
        <p:txBody>
          <a:bodyPr/>
          <a:lstStyle>
            <a:lvl1pPr marL="0" indent="0" algn="r">
              <a:buFontTx/>
              <a:buNone/>
              <a:defRPr>
                <a:solidFill>
                  <a:schemeClr val="bg1"/>
                </a:solidFill>
              </a:defRPr>
            </a:lvl1pPr>
          </a:lstStyle>
          <a:p>
            <a:pPr lvl="0"/>
            <a:r>
              <a:rPr lang="en-US" altLang="zh-CN" noProof="0" smtClean="0"/>
              <a:t>Click to edit Master subtitle style</a:t>
            </a:r>
            <a:endParaRPr lang="en-US" altLang="zh-CN" noProof="0" smtClean="0"/>
          </a:p>
        </p:txBody>
      </p:sp>
      <p:sp>
        <p:nvSpPr>
          <p:cNvPr id="9" name="Rectangle 5"/>
          <p:cNvSpPr>
            <a:spLocks noGrp="1" noChangeArrowheads="1"/>
          </p:cNvSpPr>
          <p:nvPr>
            <p:ph type="dt" sz="half"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lvl="0"/>
            <a:endParaRPr lang="en-US"/>
          </a:p>
        </p:txBody>
      </p:sp>
      <p:sp>
        <p:nvSpPr>
          <p:cNvPr id="10" name="Rectangle 6"/>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lvl="0"/>
            <a:endParaRPr lang="en-US"/>
          </a:p>
        </p:txBody>
      </p:sp>
      <p:sp>
        <p:nvSpPr>
          <p:cNvPr id="11" name="Rectangle 7"/>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lvl="0"/>
            <a:fld id="{9A0DB2DC-4C9A-4742-B13C-FB6460FD3503}" type="slidenum">
              <a:rPr lang="en-US"/>
            </a:fld>
            <a:endParaRPr lang="en-US"/>
          </a:p>
        </p:txBody>
      </p:sp>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Marcador de posición de fecha 3"/>
          <p:cNvSpPr>
            <a:spLocks noGrp="1"/>
          </p:cNvSpPr>
          <p:nvPr>
            <p:ph type="dt" sz="half" idx="10"/>
          </p:nvPr>
        </p:nvSpPr>
        <p:spPr/>
        <p:txBody>
          <a:bodyPr/>
          <a:p>
            <a:fld id="{5E4E5C39-FE1E-4048-9E78-68F07A4195FB}" type="datetimeFigureOut">
              <a:rPr lang="en-US" smtClean="0"/>
            </a:fld>
            <a:endParaRPr lang="en-US"/>
          </a:p>
        </p:txBody>
      </p:sp>
      <p:sp>
        <p:nvSpPr>
          <p:cNvPr id="5" name="Marcador de posición de pie de página 4"/>
          <p:cNvSpPr>
            <a:spLocks noGrp="1"/>
          </p:cNvSpPr>
          <p:nvPr>
            <p:ph type="ftr" sz="quarter" idx="11"/>
          </p:nvPr>
        </p:nvSpPr>
        <p:spPr/>
        <p:txBody>
          <a:bodyPr/>
          <a:p>
            <a:endParaRPr lang="en-US"/>
          </a:p>
        </p:txBody>
      </p:sp>
      <p:sp>
        <p:nvSpPr>
          <p:cNvPr id="6" name="Marcador de posición de número de diapositiva 5"/>
          <p:cNvSpPr>
            <a:spLocks noGrp="1"/>
          </p:cNvSpPr>
          <p:nvPr>
            <p:ph type="sldNum" sz="quarter" idx="12"/>
          </p:nvPr>
        </p:nvSpPr>
        <p:spPr/>
        <p:txBody>
          <a:bodyPr/>
          <a:p>
            <a:fld id="{A190C97C-0095-2443-AC12-FA4CBA4ACD4D}" type="slidenum">
              <a:rPr lang="en-US" smtClean="0"/>
            </a:fld>
            <a:endParaRPr lang="en-US"/>
          </a:p>
        </p:txBody>
      </p:sp>
    </p:spTree>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endParaRPr lang="en-US" smtClean="0"/>
          </a:p>
        </p:txBody>
      </p:sp>
      <p:sp>
        <p:nvSpPr>
          <p:cNvPr id="4" name="Marcador de posición de fecha 3"/>
          <p:cNvSpPr>
            <a:spLocks noGrp="1"/>
          </p:cNvSpPr>
          <p:nvPr>
            <p:ph type="dt" sz="half" idx="10"/>
          </p:nvPr>
        </p:nvSpPr>
        <p:spPr/>
        <p:txBody>
          <a:bodyPr/>
          <a:p>
            <a:fld id="{5E4E5C39-FE1E-4048-9E78-68F07A4195FB}" type="datetimeFigureOut">
              <a:rPr lang="en-US" smtClean="0"/>
            </a:fld>
            <a:endParaRPr lang="en-US"/>
          </a:p>
        </p:txBody>
      </p:sp>
      <p:sp>
        <p:nvSpPr>
          <p:cNvPr id="5" name="Marcador de posición de pie de página 4"/>
          <p:cNvSpPr>
            <a:spLocks noGrp="1"/>
          </p:cNvSpPr>
          <p:nvPr>
            <p:ph type="ftr" sz="quarter" idx="11"/>
          </p:nvPr>
        </p:nvSpPr>
        <p:spPr/>
        <p:txBody>
          <a:bodyPr/>
          <a:p>
            <a:endParaRPr lang="en-US"/>
          </a:p>
        </p:txBody>
      </p:sp>
      <p:sp>
        <p:nvSpPr>
          <p:cNvPr id="6" name="Marcador de posición de número de diapositiva 5"/>
          <p:cNvSpPr>
            <a:spLocks noGrp="1"/>
          </p:cNvSpPr>
          <p:nvPr>
            <p:ph type="sldNum" sz="quarter" idx="12"/>
          </p:nvPr>
        </p:nvSpPr>
        <p:spPr/>
        <p:txBody>
          <a:bodyPr/>
          <a:p>
            <a:fld id="{A190C97C-0095-2443-AC12-FA4CBA4ACD4D}" type="slidenum">
              <a:rPr lang="en-US" smtClean="0"/>
            </a:fld>
            <a:endParaRPr lang="en-US"/>
          </a:p>
        </p:txBody>
      </p:sp>
    </p:spTree>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174750"/>
            <a:ext cx="5384800" cy="49530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97600" y="1174750"/>
            <a:ext cx="5384800" cy="49530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Marcador de posición de fecha 4"/>
          <p:cNvSpPr>
            <a:spLocks noGrp="1"/>
          </p:cNvSpPr>
          <p:nvPr>
            <p:ph type="dt" sz="half" idx="10"/>
          </p:nvPr>
        </p:nvSpPr>
        <p:spPr/>
        <p:txBody>
          <a:bodyPr/>
          <a:p>
            <a:fld id="{5E4E5C39-FE1E-4048-9E78-68F07A4195FB}" type="datetimeFigureOut">
              <a:rPr lang="en-US" smtClean="0"/>
            </a:fld>
            <a:endParaRPr lang="en-US"/>
          </a:p>
        </p:txBody>
      </p:sp>
      <p:sp>
        <p:nvSpPr>
          <p:cNvPr id="6" name="Marcador de posición de pie de página 5"/>
          <p:cNvSpPr>
            <a:spLocks noGrp="1"/>
          </p:cNvSpPr>
          <p:nvPr>
            <p:ph type="ftr" sz="quarter" idx="11"/>
          </p:nvPr>
        </p:nvSpPr>
        <p:spPr/>
        <p:txBody>
          <a:bodyPr/>
          <a:p>
            <a:endParaRPr lang="en-US"/>
          </a:p>
        </p:txBody>
      </p:sp>
      <p:sp>
        <p:nvSpPr>
          <p:cNvPr id="7" name="Marcador de posición de número de diapositiva 6"/>
          <p:cNvSpPr>
            <a:spLocks noGrp="1"/>
          </p:cNvSpPr>
          <p:nvPr>
            <p:ph type="sldNum" sz="quarter" idx="12"/>
          </p:nvPr>
        </p:nvSpPr>
        <p:spPr/>
        <p:txBody>
          <a:bodyPr/>
          <a:p>
            <a:fld id="{A190C97C-0095-2443-AC12-FA4CBA4ACD4D}" type="slidenum">
              <a:rPr lang="en-US" smtClean="0"/>
            </a:fld>
            <a:endParaRPr lang="en-US"/>
          </a:p>
        </p:txBody>
      </p:sp>
    </p:spTree>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40317" y="2505075"/>
            <a:ext cx="5158316"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71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Marcador de posición de fecha 6"/>
          <p:cNvSpPr>
            <a:spLocks noGrp="1"/>
          </p:cNvSpPr>
          <p:nvPr>
            <p:ph type="dt" sz="half" idx="10"/>
          </p:nvPr>
        </p:nvSpPr>
        <p:spPr/>
        <p:txBody>
          <a:bodyPr/>
          <a:p>
            <a:fld id="{5E4E5C39-FE1E-4048-9E78-68F07A4195FB}" type="datetimeFigureOut">
              <a:rPr lang="en-US" smtClean="0"/>
            </a:fld>
            <a:endParaRPr lang="en-US"/>
          </a:p>
        </p:txBody>
      </p:sp>
      <p:sp>
        <p:nvSpPr>
          <p:cNvPr id="8" name="Marcador de posición de pie de página 7"/>
          <p:cNvSpPr>
            <a:spLocks noGrp="1"/>
          </p:cNvSpPr>
          <p:nvPr>
            <p:ph type="ftr" sz="quarter" idx="11"/>
          </p:nvPr>
        </p:nvSpPr>
        <p:spPr/>
        <p:txBody>
          <a:bodyPr/>
          <a:p>
            <a:endParaRPr lang="en-US"/>
          </a:p>
        </p:txBody>
      </p:sp>
      <p:sp>
        <p:nvSpPr>
          <p:cNvPr id="9" name="Marcador de posición de número de diapositiva 8"/>
          <p:cNvSpPr>
            <a:spLocks noGrp="1"/>
          </p:cNvSpPr>
          <p:nvPr>
            <p:ph type="sldNum" sz="quarter" idx="12"/>
          </p:nvPr>
        </p:nvSpPr>
        <p:spPr/>
        <p:txBody>
          <a:bodyPr/>
          <a:p>
            <a:fld id="{A190C97C-0095-2443-AC12-FA4CBA4ACD4D}" type="slidenum">
              <a:rPr lang="en-US" smtClean="0"/>
            </a:fld>
            <a:endParaRPr lang="en-US"/>
          </a:p>
        </p:txBody>
      </p:sp>
    </p:spTree>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Marcador de posición de fecha 2"/>
          <p:cNvSpPr>
            <a:spLocks noGrp="1"/>
          </p:cNvSpPr>
          <p:nvPr>
            <p:ph type="dt" sz="half" idx="10"/>
          </p:nvPr>
        </p:nvSpPr>
        <p:spPr/>
        <p:txBody>
          <a:bodyPr/>
          <a:p>
            <a:fld id="{5E4E5C39-FE1E-4048-9E78-68F07A4195FB}" type="datetimeFigureOut">
              <a:rPr lang="en-US" smtClean="0"/>
            </a:fld>
            <a:endParaRPr lang="en-US"/>
          </a:p>
        </p:txBody>
      </p:sp>
      <p:sp>
        <p:nvSpPr>
          <p:cNvPr id="4" name="Marcador de posición de pie de página 3"/>
          <p:cNvSpPr>
            <a:spLocks noGrp="1"/>
          </p:cNvSpPr>
          <p:nvPr>
            <p:ph type="ftr" sz="quarter" idx="11"/>
          </p:nvPr>
        </p:nvSpPr>
        <p:spPr/>
        <p:txBody>
          <a:bodyPr/>
          <a:p>
            <a:endParaRPr lang="en-US"/>
          </a:p>
        </p:txBody>
      </p:sp>
      <p:sp>
        <p:nvSpPr>
          <p:cNvPr id="5" name="Marcador de posición de número de diapositiva 4"/>
          <p:cNvSpPr>
            <a:spLocks noGrp="1"/>
          </p:cNvSpPr>
          <p:nvPr>
            <p:ph type="sldNum" sz="quarter" idx="12"/>
          </p:nvPr>
        </p:nvSpPr>
        <p:spPr/>
        <p:txBody>
          <a:bodyPr/>
          <a:p>
            <a:fld id="{A190C97C-0095-2443-AC12-FA4CBA4ACD4D}" type="slidenum">
              <a:rPr lang="en-US" smtClean="0"/>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Marcador de posición de fecha 1"/>
          <p:cNvSpPr>
            <a:spLocks noGrp="1"/>
          </p:cNvSpPr>
          <p:nvPr>
            <p:ph type="dt" sz="half" idx="10"/>
          </p:nvPr>
        </p:nvSpPr>
        <p:spPr/>
        <p:txBody>
          <a:bodyPr/>
          <a:p>
            <a:fld id="{5E4E5C39-FE1E-4048-9E78-68F07A4195FB}" type="datetimeFigureOut">
              <a:rPr lang="en-US" smtClean="0"/>
            </a:fld>
            <a:endParaRPr lang="en-US"/>
          </a:p>
        </p:txBody>
      </p:sp>
      <p:sp>
        <p:nvSpPr>
          <p:cNvPr id="3" name="Marcador de posición de pie de página 2"/>
          <p:cNvSpPr>
            <a:spLocks noGrp="1"/>
          </p:cNvSpPr>
          <p:nvPr>
            <p:ph type="ftr" sz="quarter" idx="11"/>
          </p:nvPr>
        </p:nvSpPr>
        <p:spPr/>
        <p:txBody>
          <a:bodyPr/>
          <a:p>
            <a:endParaRPr lang="en-US"/>
          </a:p>
        </p:txBody>
      </p:sp>
      <p:sp>
        <p:nvSpPr>
          <p:cNvPr id="4" name="Marcador de posición de número de diapositiva 3"/>
          <p:cNvSpPr>
            <a:spLocks noGrp="1"/>
          </p:cNvSpPr>
          <p:nvPr>
            <p:ph type="sldNum" sz="quarter" idx="12"/>
          </p:nvPr>
        </p:nvSpPr>
        <p:spPr/>
        <p:txBody>
          <a:bodyPr/>
          <a:p>
            <a:fld id="{A190C97C-0095-2443-AC12-FA4CBA4ACD4D}" type="slidenum">
              <a:rPr lang="en-US" smtClean="0"/>
            </a:fld>
            <a:endParaRPr lang="en-US"/>
          </a:p>
        </p:txBody>
      </p:sp>
    </p:spTree>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Marcador de posición de fecha 4"/>
          <p:cNvSpPr>
            <a:spLocks noGrp="1"/>
          </p:cNvSpPr>
          <p:nvPr>
            <p:ph type="dt" sz="half" idx="10"/>
          </p:nvPr>
        </p:nvSpPr>
        <p:spPr/>
        <p:txBody>
          <a:bodyPr/>
          <a:p>
            <a:fld id="{5E4E5C39-FE1E-4048-9E78-68F07A4195FB}" type="datetimeFigureOut">
              <a:rPr lang="en-US" smtClean="0"/>
            </a:fld>
            <a:endParaRPr lang="en-US"/>
          </a:p>
        </p:txBody>
      </p:sp>
      <p:sp>
        <p:nvSpPr>
          <p:cNvPr id="6" name="Marcador de posición de pie de página 5"/>
          <p:cNvSpPr>
            <a:spLocks noGrp="1"/>
          </p:cNvSpPr>
          <p:nvPr>
            <p:ph type="ftr" sz="quarter" idx="11"/>
          </p:nvPr>
        </p:nvSpPr>
        <p:spPr/>
        <p:txBody>
          <a:bodyPr/>
          <a:p>
            <a:endParaRPr lang="en-US"/>
          </a:p>
        </p:txBody>
      </p:sp>
      <p:sp>
        <p:nvSpPr>
          <p:cNvPr id="7" name="Marcador de posición de número de diapositiva 6"/>
          <p:cNvSpPr>
            <a:spLocks noGrp="1"/>
          </p:cNvSpPr>
          <p:nvPr>
            <p:ph type="sldNum" sz="quarter" idx="12"/>
          </p:nvPr>
        </p:nvSpPr>
        <p:spPr/>
        <p:txBody>
          <a:bodyPr/>
          <a:p>
            <a:fld id="{A190C97C-0095-2443-AC12-FA4CBA4ACD4D}" type="slidenum">
              <a:rPr lang="en-US" smtClean="0"/>
            </a:fld>
            <a:endParaRPr lang="en-US"/>
          </a:p>
        </p:txBody>
      </p:sp>
    </p:spTree>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Marcador de posición de fecha 4"/>
          <p:cNvSpPr>
            <a:spLocks noGrp="1"/>
          </p:cNvSpPr>
          <p:nvPr>
            <p:ph type="dt" sz="half" idx="10"/>
          </p:nvPr>
        </p:nvSpPr>
        <p:spPr/>
        <p:txBody>
          <a:bodyPr/>
          <a:p>
            <a:fld id="{5E4E5C39-FE1E-4048-9E78-68F07A4195FB}" type="datetimeFigureOut">
              <a:rPr lang="en-US" smtClean="0"/>
            </a:fld>
            <a:endParaRPr lang="en-US"/>
          </a:p>
        </p:txBody>
      </p:sp>
      <p:sp>
        <p:nvSpPr>
          <p:cNvPr id="6" name="Marcador de posición de pie de página 5"/>
          <p:cNvSpPr>
            <a:spLocks noGrp="1"/>
          </p:cNvSpPr>
          <p:nvPr>
            <p:ph type="ftr" sz="quarter" idx="11"/>
          </p:nvPr>
        </p:nvSpPr>
        <p:spPr/>
        <p:txBody>
          <a:bodyPr/>
          <a:p>
            <a:endParaRPr lang="en-US"/>
          </a:p>
        </p:txBody>
      </p:sp>
      <p:sp>
        <p:nvSpPr>
          <p:cNvPr id="7" name="Marcador de posición de número de diapositiva 6"/>
          <p:cNvSpPr>
            <a:spLocks noGrp="1"/>
          </p:cNvSpPr>
          <p:nvPr>
            <p:ph type="sldNum" sz="quarter" idx="12"/>
          </p:nvPr>
        </p:nvSpPr>
        <p:spPr/>
        <p:txBody>
          <a:bodyPr/>
          <a:p>
            <a:fld id="{A190C97C-0095-2443-AC12-FA4CBA4ACD4D}" type="slidenum">
              <a:rPr lang="en-US" smtClean="0"/>
            </a:fld>
            <a:endParaRPr lang="en-US"/>
          </a:p>
        </p:txBody>
      </p:sp>
    </p:spTree>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Marcador de posición de fecha 3"/>
          <p:cNvSpPr>
            <a:spLocks noGrp="1"/>
          </p:cNvSpPr>
          <p:nvPr>
            <p:ph type="dt" sz="half" idx="10"/>
          </p:nvPr>
        </p:nvSpPr>
        <p:spPr/>
        <p:txBody>
          <a:bodyPr/>
          <a:p>
            <a:fld id="{5E4E5C39-FE1E-4048-9E78-68F07A4195FB}" type="datetimeFigureOut">
              <a:rPr lang="en-US" smtClean="0"/>
            </a:fld>
            <a:endParaRPr lang="en-US"/>
          </a:p>
        </p:txBody>
      </p:sp>
      <p:sp>
        <p:nvSpPr>
          <p:cNvPr id="5" name="Marcador de posición de pie de página 4"/>
          <p:cNvSpPr>
            <a:spLocks noGrp="1"/>
          </p:cNvSpPr>
          <p:nvPr>
            <p:ph type="ftr" sz="quarter" idx="11"/>
          </p:nvPr>
        </p:nvSpPr>
        <p:spPr/>
        <p:txBody>
          <a:bodyPr/>
          <a:p>
            <a:endParaRPr lang="en-US"/>
          </a:p>
        </p:txBody>
      </p:sp>
      <p:sp>
        <p:nvSpPr>
          <p:cNvPr id="6" name="Marcador de posición de número de diapositiva 5"/>
          <p:cNvSpPr>
            <a:spLocks noGrp="1"/>
          </p:cNvSpPr>
          <p:nvPr>
            <p:ph type="sldNum" sz="quarter" idx="12"/>
          </p:nvPr>
        </p:nvSpPr>
        <p:spPr/>
        <p:txBody>
          <a:bodyPr/>
          <a:p>
            <a:fld id="{A190C97C-0095-2443-AC12-FA4CBA4ACD4D}" type="slidenum">
              <a:rPr lang="en-US" smtClean="0"/>
            </a:fld>
            <a:endParaRPr lang="en-US"/>
          </a:p>
        </p:txBody>
      </p:sp>
    </p:spTree>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90500"/>
            <a:ext cx="2743200" cy="59372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190500"/>
            <a:ext cx="8026400" cy="5937250"/>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Marcador de posición de fecha 3"/>
          <p:cNvSpPr>
            <a:spLocks noGrp="1"/>
          </p:cNvSpPr>
          <p:nvPr>
            <p:ph type="dt" sz="half" idx="10"/>
          </p:nvPr>
        </p:nvSpPr>
        <p:spPr/>
        <p:txBody>
          <a:bodyPr/>
          <a:p>
            <a:fld id="{5E4E5C39-FE1E-4048-9E78-68F07A4195FB}" type="datetimeFigureOut">
              <a:rPr lang="en-US" smtClean="0"/>
            </a:fld>
            <a:endParaRPr lang="en-US"/>
          </a:p>
        </p:txBody>
      </p:sp>
      <p:sp>
        <p:nvSpPr>
          <p:cNvPr id="5" name="Marcador de posición de pie de página 4"/>
          <p:cNvSpPr>
            <a:spLocks noGrp="1"/>
          </p:cNvSpPr>
          <p:nvPr>
            <p:ph type="ftr" sz="quarter" idx="11"/>
          </p:nvPr>
        </p:nvSpPr>
        <p:spPr/>
        <p:txBody>
          <a:bodyPr/>
          <a:p>
            <a:endParaRPr lang="en-US"/>
          </a:p>
        </p:txBody>
      </p:sp>
      <p:sp>
        <p:nvSpPr>
          <p:cNvPr id="6" name="Marcador de posición de número de diapositiva 5"/>
          <p:cNvSpPr>
            <a:spLocks noGrp="1"/>
          </p:cNvSpPr>
          <p:nvPr>
            <p:ph type="sldNum" sz="quarter" idx="12"/>
          </p:nvPr>
        </p:nvSpPr>
        <p:spPr/>
        <p:txBody>
          <a:bodyPr/>
          <a:p>
            <a:fld id="{A190C97C-0095-2443-AC12-FA4CBA4ACD4D}" type="slidenum">
              <a:rPr lang="en-US" smtClean="0"/>
            </a:fld>
            <a:endParaRPr lang="en-US"/>
          </a:p>
        </p:txBody>
      </p:sp>
    </p:spTree>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ES"/>
          </a:p>
        </p:txBody>
      </p:sp>
      <p:sp>
        <p:nvSpPr>
          <p:cNvPr id="3" name="Marcador de fecha 2"/>
          <p:cNvSpPr>
            <a:spLocks noGrp="1"/>
          </p:cNvSpPr>
          <p:nvPr>
            <p:ph type="dt" sz="half" idx="10"/>
          </p:nvPr>
        </p:nvSpPr>
        <p:spPr/>
        <p:txBody>
          <a:bodyPr/>
          <a:lstStyle/>
          <a:p>
            <a:pPr lvl="0"/>
            <a:endParaRPr lang="en-US"/>
          </a:p>
        </p:txBody>
      </p:sp>
      <p:sp>
        <p:nvSpPr>
          <p:cNvPr id="4" name="Marcador de pie de página 3"/>
          <p:cNvSpPr>
            <a:spLocks noGrp="1"/>
          </p:cNvSpPr>
          <p:nvPr>
            <p:ph type="ftr" sz="quarter" idx="11"/>
          </p:nvPr>
        </p:nvSpPr>
        <p:spPr/>
        <p:txBody>
          <a:bodyPr/>
          <a:lstStyle/>
          <a:p>
            <a:pPr lvl="0"/>
            <a:endParaRPr lang="en-US"/>
          </a:p>
        </p:txBody>
      </p:sp>
      <p:sp>
        <p:nvSpPr>
          <p:cNvPr id="5" name="Marcador de número de diapositiva 4"/>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2.xml"/><Relationship Id="rId8" Type="http://schemas.openxmlformats.org/officeDocument/2006/relationships/slideLayout" Target="../slideLayouts/slideLayout21.xml"/><Relationship Id="rId7" Type="http://schemas.openxmlformats.org/officeDocument/2006/relationships/slideLayout" Target="../slideLayouts/slideLayout20.xml"/><Relationship Id="rId6" Type="http://schemas.openxmlformats.org/officeDocument/2006/relationships/slideLayout" Target="../slideLayouts/slideLayout19.xml"/><Relationship Id="rId5" Type="http://schemas.openxmlformats.org/officeDocument/2006/relationships/slideLayout" Target="../slideLayouts/slideLayout18.xml"/><Relationship Id="rId4" Type="http://schemas.openxmlformats.org/officeDocument/2006/relationships/slideLayout" Target="../slideLayouts/slideLayout17.xml"/><Relationship Id="rId3" Type="http://schemas.openxmlformats.org/officeDocument/2006/relationships/slideLayout" Target="../slideLayouts/slideLayout16.xml"/><Relationship Id="rId2" Type="http://schemas.openxmlformats.org/officeDocument/2006/relationships/slideLayout" Target="../slideLayouts/slideLayout15.xml"/><Relationship Id="rId14" Type="http://schemas.openxmlformats.org/officeDocument/2006/relationships/theme" Target="../theme/theme2.xml"/><Relationship Id="rId13" Type="http://schemas.openxmlformats.org/officeDocument/2006/relationships/image" Target="../media/image2.jpeg"/><Relationship Id="rId12" Type="http://schemas.openxmlformats.org/officeDocument/2006/relationships/slideLayout" Target="../slideLayouts/slideLayout25.xml"/><Relationship Id="rId11" Type="http://schemas.openxmlformats.org/officeDocument/2006/relationships/slideLayout" Target="../slideLayouts/slideLayout24.xml"/><Relationship Id="rId10" Type="http://schemas.openxmlformats.org/officeDocument/2006/relationships/slideLayout" Target="../slideLayouts/slideLayout23.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1026" name="Picture 8"/>
          <p:cNvPicPr>
            <a:picLocks noChangeAspect="1"/>
          </p:cNvPicPr>
          <p:nvPr/>
        </p:nvPicPr>
        <p:blipFill>
          <a:blip r:embed="rId13"/>
          <a:stretch>
            <a:fillRect/>
          </a:stretch>
        </p:blipFill>
        <p:spPr>
          <a:xfrm>
            <a:off x="0" y="0"/>
            <a:ext cx="12192000" cy="6858000"/>
          </a:xfrm>
          <a:prstGeom prst="rect">
            <a:avLst/>
          </a:prstGeom>
          <a:noFill/>
          <a:ln w="9525">
            <a:noFill/>
          </a:ln>
        </p:spPr>
      </p:pic>
      <p:sp>
        <p:nvSpPr>
          <p:cNvPr id="1027" name="Rectangle 3"/>
          <p:cNvSpPr>
            <a:spLocks noGrp="1"/>
          </p:cNvSpPr>
          <p:nvPr>
            <p:ph type="title"/>
          </p:nvPr>
        </p:nvSpPr>
        <p:spPr>
          <a:xfrm>
            <a:off x="609600" y="190500"/>
            <a:ext cx="10972800" cy="582613"/>
          </a:xfrm>
          <a:prstGeom prst="rect">
            <a:avLst/>
          </a:prstGeom>
          <a:noFill/>
          <a:ln w="9525">
            <a:noFill/>
          </a:ln>
        </p:spPr>
        <p:txBody>
          <a:bodyPr anchor="ctr" anchorCtr="0"/>
          <a:p>
            <a:pPr lvl="0"/>
            <a:r>
              <a:rPr lang="en-US" altLang="zh-CN" dirty="0"/>
              <a:t>Click to edit Master title style</a:t>
            </a:r>
            <a:endParaRPr lang="en-US" altLang="zh-CN" dirty="0"/>
          </a:p>
        </p:txBody>
      </p:sp>
      <p:sp>
        <p:nvSpPr>
          <p:cNvPr id="1028" name="Rectangle 4"/>
          <p:cNvSpPr>
            <a:spLocks noGrp="1"/>
          </p:cNvSpPr>
          <p:nvPr>
            <p:ph type="body" idx="1"/>
          </p:nvPr>
        </p:nvSpPr>
        <p:spPr>
          <a:xfrm>
            <a:off x="609600" y="1174750"/>
            <a:ext cx="10972800" cy="4953000"/>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1029" name="Rectangle 5"/>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pPr lvl="0"/>
            <a:endParaRPr lang="en-US"/>
          </a:p>
        </p:txBody>
      </p:sp>
      <p:sp>
        <p:nvSpPr>
          <p:cNvPr id="1030" name="Rectangle 6"/>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pPr lvl="0"/>
            <a:endParaRPr lang="en-US"/>
          </a:p>
        </p:txBody>
      </p:sp>
      <p:sp>
        <p:nvSpPr>
          <p:cNvPr id="1031" name="Rectangle 7"/>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A190C97C-0095-2443-AC12-FA4CBA4ACD4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Lst>
  <p:hf sldNum="0" hdr="0" ftr="0" dt="0"/>
  <p:txStyles>
    <p:titleStyle>
      <a:lvl1pPr algn="r" rtl="0" fontAlgn="base">
        <a:spcBef>
          <a:spcPct val="0"/>
        </a:spcBef>
        <a:spcAft>
          <a:spcPct val="0"/>
        </a:spcAft>
        <a:defRPr sz="3600" kern="1200">
          <a:solidFill>
            <a:schemeClr val="bg1"/>
          </a:solidFill>
          <a:latin typeface="+mj-lt"/>
          <a:ea typeface="+mj-ea"/>
          <a:cs typeface="+mj-cs"/>
        </a:defRPr>
      </a:lvl1pPr>
      <a:lvl2pPr algn="r"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2pPr>
      <a:lvl3pPr algn="r"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3pPr>
      <a:lvl4pPr algn="r"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4pPr>
      <a:lvl5pPr algn="r"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5pPr>
      <a:lvl6pPr marL="457200" algn="r"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6pPr>
      <a:lvl7pPr marL="914400" algn="r"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7pPr>
      <a:lvl8pPr marL="1371600" algn="r"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8pPr>
      <a:lvl9pPr marL="1828800" algn="r"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4.png"/><Relationship Id="rId1"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8.png"/><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5.xml"/><Relationship Id="rId2" Type="http://schemas.openxmlformats.org/officeDocument/2006/relationships/image" Target="../media/image9.png"/><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10.png"/><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image" Target="../media/image11.png"/><Relationship Id="rId1"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image" Target="../media/image12.png"/><Relationship Id="rId1"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image" Target="../media/image13.png"/><Relationship Id="rId1"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5.xml"/><Relationship Id="rId1"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image" Target="../media/image14.png"/><Relationship Id="rId1"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image" Target="../media/image15.png"/><Relationship Id="rId1"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16.png"/><Relationship Id="rId1" Type="http://schemas.openxmlformats.org/officeDocument/2006/relationships/image" Target="../media/image5.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image" Target="../media/image17.png"/><Relationship Id="rId1" Type="http://schemas.openxmlformats.org/officeDocument/2006/relationships/image" Target="../media/image5.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18.png"/><Relationship Id="rId1" Type="http://schemas.openxmlformats.org/officeDocument/2006/relationships/image" Target="../media/image5.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image" Target="../media/image19.png"/><Relationship Id="rId1" Type="http://schemas.openxmlformats.org/officeDocument/2006/relationships/image" Target="../media/image5.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image" Target="../media/image20.png"/><Relationship Id="rId1" Type="http://schemas.openxmlformats.org/officeDocument/2006/relationships/image" Target="../media/image5.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image" Target="../media/image21.png"/><Relationship Id="rId1" Type="http://schemas.openxmlformats.org/officeDocument/2006/relationships/image" Target="../media/image5.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image" Target="../media/image22.png"/><Relationship Id="rId1" Type="http://schemas.openxmlformats.org/officeDocument/2006/relationships/image" Target="../media/image5.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image" Target="../media/image23.png"/><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image" Target="../media/image24.png"/><Relationship Id="rId1" Type="http://schemas.openxmlformats.org/officeDocument/2006/relationships/image" Target="../media/image5.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image" Target="../media/image25.png"/><Relationship Id="rId1" Type="http://schemas.openxmlformats.org/officeDocument/2006/relationships/image" Target="../media/image5.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image" Target="../media/image26.png"/><Relationship Id="rId1" Type="http://schemas.openxmlformats.org/officeDocument/2006/relationships/image" Target="../media/image5.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image" Target="../media/image27.png"/><Relationship Id="rId1" Type="http://schemas.openxmlformats.org/officeDocument/2006/relationships/image" Target="../media/image5.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image" Target="../media/image28.png"/><Relationship Id="rId1" Type="http://schemas.openxmlformats.org/officeDocument/2006/relationships/image" Target="../media/image5.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29.jpe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image" Target="../media/image30.png"/><Relationship Id="rId1" Type="http://schemas.openxmlformats.org/officeDocument/2006/relationships/image" Target="../media/image5.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image" Target="../media/image31.png"/><Relationship Id="rId1" Type="http://schemas.openxmlformats.org/officeDocument/2006/relationships/image" Target="../media/image5.pn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image" Target="../media/image32.png"/><Relationship Id="rId1" Type="http://schemas.openxmlformats.org/officeDocument/2006/relationships/image" Target="../media/image5.pn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33.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image" Target="../media/image9.png"/><Relationship Id="rId1" Type="http://schemas.openxmlformats.org/officeDocument/2006/relationships/image" Target="../media/image5.png"/></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image" Target="../media/image34.png"/><Relationship Id="rId1" Type="http://schemas.openxmlformats.org/officeDocument/2006/relationships/image" Target="../media/image5.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5.pn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5.xml"/><Relationship Id="rId1" Type="http://schemas.openxmlformats.org/officeDocument/2006/relationships/image" Target="../media/image5.png"/></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35.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5.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6.png"/><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image" Target="../media/image7.png"/><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9635" y="4534535"/>
            <a:ext cx="6780530" cy="922020"/>
          </a:xfrm>
          <a:prstGeom prst="rect">
            <a:avLst/>
          </a:prstGeom>
          <a:noFill/>
        </p:spPr>
        <p:txBody>
          <a:bodyPr wrap="square" lIns="91440" tIns="45720" rIns="91440" bIns="45720" rtlCol="0" anchor="t">
            <a:spAutoFit/>
          </a:bodyPr>
          <a:lstStyle/>
          <a:p>
            <a:r>
              <a:rPr lang="en-US" altLang="en-US" dirty="0">
                <a:solidFill>
                  <a:schemeClr val="bg2"/>
                </a:solidFill>
                <a:latin typeface="Abadi" panose="020B0604020104020204" pitchFamily="34" charset="0"/>
                <a:ea typeface="SF Pro" pitchFamily="2" charset="0"/>
                <a:cs typeface="SF Pro" pitchFamily="2" charset="0"/>
              </a:rPr>
              <a:t>Brayan D. Hernandez</a:t>
            </a:r>
            <a:br>
              <a:rPr lang="en-US" altLang="en-US" dirty="0">
                <a:solidFill>
                  <a:schemeClr val="bg2"/>
                </a:solidFill>
                <a:latin typeface="Abadi" panose="020B0604020104020204" pitchFamily="34" charset="0"/>
                <a:ea typeface="SF Pro" pitchFamily="2" charset="0"/>
                <a:cs typeface="SF Pro" pitchFamily="2" charset="0"/>
              </a:rPr>
            </a:br>
            <a:r>
              <a:rPr lang="en-US" altLang="en-US" dirty="0">
                <a:solidFill>
                  <a:schemeClr val="bg2"/>
                </a:solidFill>
                <a:latin typeface="Abadi" panose="020B0604020104020204" pitchFamily="34" charset="0"/>
                <a:ea typeface="SF Pro" pitchFamily="2" charset="0"/>
                <a:cs typeface="SF Pro" pitchFamily="2" charset="0"/>
              </a:rPr>
              <a:t>Github: BrayanDH</a:t>
            </a:r>
            <a:endParaRPr lang="en-US" altLang="en-US" dirty="0">
              <a:solidFill>
                <a:schemeClr val="bg2"/>
              </a:solidFill>
              <a:latin typeface="Abadi" panose="020B0604020104020204" pitchFamily="34" charset="0"/>
              <a:ea typeface="SF Pro" pitchFamily="2" charset="0"/>
              <a:cs typeface="SF Pro" pitchFamily="2" charset="0"/>
            </a:endParaRPr>
          </a:p>
          <a:p>
            <a:r>
              <a:rPr lang="en-US" altLang="en-US" dirty="0">
                <a:solidFill>
                  <a:schemeClr val="bg2"/>
                </a:solidFill>
                <a:latin typeface="Abadi" panose="020B0604020104020204" pitchFamily="34" charset="0"/>
                <a:ea typeface="SF Pro" pitchFamily="2" charset="0"/>
                <a:cs typeface="SF Pro" pitchFamily="2" charset="0"/>
              </a:rPr>
              <a:t>12/02/2023</a:t>
            </a:r>
            <a:endParaRPr lang="en-US" alt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p:cNvPicPr>
            <a:picLocks noChangeAspect="1"/>
          </p:cNvPicPr>
          <p:nvPr/>
        </p:nvPicPr>
        <p:blipFill>
          <a:blip r:embed="rId2"/>
          <a:stretch>
            <a:fillRect/>
          </a:stretch>
        </p:blipFill>
        <p:spPr>
          <a:xfrm>
            <a:off x="889820" y="676828"/>
            <a:ext cx="2104103" cy="629183"/>
          </a:xfrm>
          <a:prstGeom prst="rect">
            <a:avLst/>
          </a:prstGeom>
        </p:spPr>
      </p:pic>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1600">
                <a:solidFill>
                  <a:schemeClr val="accent3">
                    <a:lumMod val="25000"/>
                  </a:schemeClr>
                </a:solidFill>
                <a:latin typeface="Abadi" panose="020B0604020104020204" pitchFamily="34" charset="0"/>
              </a:rPr>
              <a:t>We conducted an exploratory data analysis on several key variables, including Flight Number, Payload Mass, Launch Site, Orbit, Class, and Year. By analyzing these variables, we were able to gain a deeper understanding of the relationships between them and how they impact the success rates of SpaceX's rocket launches. </a:t>
            </a:r>
            <a:endParaRPr lang="en-US" sz="1600">
              <a:solidFill>
                <a:schemeClr val="accent3">
                  <a:lumMod val="25000"/>
                </a:schemeClr>
              </a:solidFill>
              <a:latin typeface="Abadi" panose="020B0604020104020204" pitchFamily="34" charset="0"/>
            </a:endParaRPr>
          </a:p>
          <a:p>
            <a:pPr>
              <a:lnSpc>
                <a:spcPct val="100000"/>
              </a:lnSpc>
              <a:spcBef>
                <a:spcPts val="1400"/>
              </a:spcBef>
            </a:pPr>
            <a:r>
              <a:rPr lang="en-US" altLang="en-US" sz="2200">
                <a:solidFill>
                  <a:schemeClr val="accent3">
                    <a:lumMod val="25000"/>
                  </a:schemeClr>
                </a:solidFill>
                <a:latin typeface="Abadi" panose="020B0604020104020204" pitchFamily="34" charset="0"/>
              </a:rPr>
              <a:t>Plots</a:t>
            </a:r>
            <a:br>
              <a:rPr lang="en-US" altLang="en-US" sz="2200">
                <a:solidFill>
                  <a:schemeClr val="accent3">
                    <a:lumMod val="25000"/>
                  </a:schemeClr>
                </a:solidFill>
                <a:latin typeface="Abadi" panose="020B0604020104020204" pitchFamily="34" charset="0"/>
              </a:rPr>
            </a:br>
            <a:r>
              <a:rPr lang="en-US" altLang="en-US" sz="1400">
                <a:solidFill>
                  <a:schemeClr val="accent3">
                    <a:lumMod val="25000"/>
                  </a:schemeClr>
                </a:solidFill>
                <a:latin typeface="Abadi" panose="020B0604020104020204" pitchFamily="34" charset="0"/>
              </a:rPr>
              <a:t>To identify relationships between variables that could be used to train our machine learning model, we employed a variety of visualization techniques, including scatter plots, line charts, and bar plots. Specifically, we examined the following relationships: Flight Number vs. Payload Mass, Flight Number vs. Launch Site, Payload Mass vs. Launch Site, Orbit vs. Success Rate, Flight Number vs. Orbit, Payload vs Orbit, and Success Yearly Trend. </a:t>
            </a:r>
            <a:endParaRPr lang="en-US" altLang="en-US" sz="1400">
              <a:solidFill>
                <a:schemeClr val="accent3">
                  <a:lumMod val="25000"/>
                </a:schemeClr>
              </a:solidFill>
              <a:latin typeface="Abadi" panose="020B0604020104020204" pitchFamily="34" charset="0"/>
            </a:endParaRPr>
          </a:p>
          <a:p>
            <a:pPr>
              <a:lnSpc>
                <a:spcPct val="100000"/>
              </a:lnSpc>
              <a:spcBef>
                <a:spcPts val="1400"/>
              </a:spcBef>
            </a:pPr>
            <a:r>
              <a:rPr lang="en-US" altLang="en-US" sz="1400">
                <a:solidFill>
                  <a:schemeClr val="accent3">
                    <a:lumMod val="25000"/>
                  </a:schemeClr>
                </a:solidFill>
                <a:latin typeface="Abadi" panose="020B0604020104020204" pitchFamily="34" charset="0"/>
              </a:rPr>
              <a:t>By analyzing the patterns and trends in these visualizations, we were able to identify correlations and insights that would be useful in our subsequent modeling efforts.</a:t>
            </a:r>
            <a:endParaRPr lang="en-US" altLang="en-US" sz="2200">
              <a:solidFill>
                <a:schemeClr val="accent3">
                  <a:lumMod val="25000"/>
                </a:schemeClr>
              </a:solidFill>
              <a:latin typeface="Abadi" panose="020B0604020104020204" pitchFamily="34" charset="0"/>
            </a:endParaRPr>
          </a:p>
          <a:p>
            <a:pPr>
              <a:lnSpc>
                <a:spcPct val="100000"/>
              </a:lnSpc>
              <a:spcBef>
                <a:spcPts val="1400"/>
              </a:spcBef>
            </a:pPr>
            <a:r>
              <a:rPr lang="en-US" altLang="en-US" sz="2200">
                <a:solidFill>
                  <a:schemeClr val="accent3">
                    <a:lumMod val="25000"/>
                  </a:schemeClr>
                </a:solidFill>
                <a:latin typeface="Abadi" panose="020B0604020104020204" pitchFamily="34" charset="0"/>
              </a:rPr>
              <a:t>GitHUb:</a:t>
            </a:r>
            <a:br>
              <a:rPr lang="en-US" altLang="en-US" sz="2200">
                <a:solidFill>
                  <a:schemeClr val="accent3">
                    <a:lumMod val="25000"/>
                  </a:schemeClr>
                </a:solidFill>
                <a:latin typeface="Abadi" panose="020B0604020104020204" pitchFamily="34" charset="0"/>
              </a:rPr>
            </a:br>
            <a:r>
              <a:rPr lang="en-US" altLang="en-US" sz="2200" u="sng">
                <a:solidFill>
                  <a:schemeClr val="accent1"/>
                </a:solidFill>
                <a:latin typeface="Abadi" panose="020B0604020104020204" pitchFamily="34" charset="0"/>
              </a:rPr>
              <a:t>https://github.com/BrayanDH/Applied_Data_Science_Capstone/blob/master/2-EDA/2.2-eda-dataviz.ipynb</a:t>
            </a:r>
            <a:endParaRPr lang="en-US" alt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endParaRPr lang="en-US" dirty="0">
              <a:solidFill>
                <a:srgbClr val="0B49CB"/>
              </a:solidFill>
              <a:latin typeface="Abadi"/>
            </a:endParaRP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1600">
                <a:solidFill>
                  <a:schemeClr val="accent3">
                    <a:lumMod val="25000"/>
                  </a:schemeClr>
                </a:solidFill>
                <a:latin typeface="Abadi" panose="020B0604020104020204" pitchFamily="34" charset="0"/>
              </a:rPr>
              <a:t>We loaded our dataset into an IBM DB2 Database and used SQL Python integration to query the data. </a:t>
            </a:r>
            <a:endParaRPr lang="en-US" sz="1600">
              <a:solidFill>
                <a:schemeClr val="accent3">
                  <a:lumMod val="25000"/>
                </a:schemeClr>
              </a:solidFill>
              <a:latin typeface="Abadi" panose="020B0604020104020204" pitchFamily="34" charset="0"/>
            </a:endParaRPr>
          </a:p>
          <a:p>
            <a:pPr>
              <a:lnSpc>
                <a:spcPct val="100000"/>
              </a:lnSpc>
              <a:spcBef>
                <a:spcPts val="1400"/>
              </a:spcBef>
            </a:pPr>
            <a:r>
              <a:rPr lang="en-US" sz="1600">
                <a:solidFill>
                  <a:schemeClr val="accent3">
                    <a:lumMod val="25000"/>
                  </a:schemeClr>
                </a:solidFill>
                <a:latin typeface="Abadi" panose="020B0604020104020204" pitchFamily="34" charset="0"/>
              </a:rPr>
              <a:t>Our queries were designed to gain a deeper understanding of the dataset, and we retrieved information on a variety of topics, including launch site names, mission outcomes, customer payload sizes, booster versions, and landing outcomes. By carefully analyzing these queries, we were able to extract valuable insights and patterns that would be instrumental in our subsequent data analysis and modeling work.</a:t>
            </a:r>
            <a:endParaRPr lang="en-US" sz="1600">
              <a:solidFill>
                <a:schemeClr val="accent3">
                  <a:lumMod val="25000"/>
                </a:schemeClr>
              </a:solidFill>
              <a:latin typeface="Abadi" panose="020B0604020104020204" pitchFamily="34" charset="0"/>
            </a:endParaRPr>
          </a:p>
          <a:p>
            <a:pPr>
              <a:lnSpc>
                <a:spcPct val="100000"/>
              </a:lnSpc>
              <a:spcBef>
                <a:spcPts val="1400"/>
              </a:spcBef>
            </a:pPr>
            <a:endParaRPr lang="en-US" sz="1600">
              <a:solidFill>
                <a:schemeClr val="accent3">
                  <a:lumMod val="25000"/>
                </a:schemeClr>
              </a:solidFill>
              <a:latin typeface="Abadi" panose="020B0604020104020204" pitchFamily="34" charset="0"/>
            </a:endParaRPr>
          </a:p>
          <a:p>
            <a:pPr>
              <a:lnSpc>
                <a:spcPct val="100000"/>
              </a:lnSpc>
              <a:spcBef>
                <a:spcPts val="1400"/>
              </a:spcBef>
            </a:pPr>
            <a:endParaRPr lang="en-US" sz="1600">
              <a:solidFill>
                <a:schemeClr val="accent3">
                  <a:lumMod val="25000"/>
                </a:schemeClr>
              </a:solidFill>
              <a:latin typeface="Abadi" panose="020B0604020104020204" pitchFamily="34" charset="0"/>
            </a:endParaRPr>
          </a:p>
          <a:p>
            <a:pPr>
              <a:lnSpc>
                <a:spcPct val="100000"/>
              </a:lnSpc>
              <a:spcBef>
                <a:spcPts val="1400"/>
              </a:spcBef>
            </a:pPr>
            <a:r>
              <a:rPr lang="en-US" altLang="en-US" sz="1600">
                <a:solidFill>
                  <a:schemeClr val="accent3">
                    <a:lumMod val="25000"/>
                  </a:schemeClr>
                </a:solidFill>
                <a:latin typeface="Abadi" panose="020B0604020104020204" pitchFamily="34" charset="0"/>
              </a:rPr>
              <a:t>GitHub:</a:t>
            </a:r>
            <a:br>
              <a:rPr lang="en-US" altLang="en-US" sz="1600">
                <a:solidFill>
                  <a:schemeClr val="accent3">
                    <a:lumMod val="25000"/>
                  </a:schemeClr>
                </a:solidFill>
                <a:latin typeface="Abadi" panose="020B0604020104020204" pitchFamily="34" charset="0"/>
              </a:rPr>
            </a:br>
            <a:r>
              <a:rPr lang="en-US" altLang="en-US" sz="1600" u="sng">
                <a:solidFill>
                  <a:schemeClr val="accent1"/>
                </a:solidFill>
                <a:latin typeface="Abadi" panose="020B0604020104020204" pitchFamily="34" charset="0"/>
              </a:rPr>
              <a:t>https://github.com/BrayanDH/Applied_Data_Science_Capstone/blob/master/2-EDA/2.1-eda-sql-coursera.ipynb</a:t>
            </a:r>
            <a:endParaRPr lang="en-US" altLang="en-US" sz="1600">
              <a:solidFill>
                <a:schemeClr val="accent3">
                  <a:lumMod val="25000"/>
                </a:schemeClr>
              </a:solidFill>
              <a:latin typeface="Abadi" panose="020B0604020104020204" pitchFamily="34" charset="0"/>
            </a:endParaRPr>
          </a:p>
          <a:p>
            <a:endParaRPr lang="en-US"/>
          </a:p>
          <a:p>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838200" y="1875054"/>
            <a:ext cx="10515600" cy="4351338"/>
          </a:xfrm>
          <a:prstGeom prst="rect">
            <a:avLst/>
          </a:prstGeom>
        </p:spPr>
        <p:txBody>
          <a:bodyPr>
            <a:normAutofit fontScale="25000"/>
          </a:bodyPr>
          <a:lstStyle/>
          <a:p>
            <a:endParaRPr lang="en-US" altLang="en-US">
              <a:solidFill>
                <a:schemeClr val="accent3">
                  <a:lumMod val="25000"/>
                </a:schemeClr>
              </a:solidFill>
              <a:latin typeface="Abadi" panose="020B0604020104020204" pitchFamily="34" charset="0"/>
              <a:sym typeface="+mn-ea"/>
            </a:endParaRPr>
          </a:p>
          <a:p>
            <a:r>
              <a:rPr lang="en-US" altLang="en-US" sz="6000">
                <a:solidFill>
                  <a:schemeClr val="accent3">
                    <a:lumMod val="25000"/>
                  </a:schemeClr>
                </a:solidFill>
                <a:latin typeface="Abadi" panose="020B0604020104020204" pitchFamily="34" charset="0"/>
                <a:sym typeface="+mn-ea"/>
              </a:rPr>
              <a:t>Folium maps were used to mark Launch Sites, successful and unsuccessful landings, and a proximity example to key locations such as Railway, Highway, Coast, and City. This provides a comprehensive understanding of the geographic distribution of launch sites and successful landings, as well as the relationship between launch sites and key locations. </a:t>
            </a:r>
            <a:endParaRPr lang="en-US" altLang="en-US" sz="6000">
              <a:solidFill>
                <a:schemeClr val="accent3">
                  <a:lumMod val="25000"/>
                </a:schemeClr>
              </a:solidFill>
              <a:latin typeface="Abadi" panose="020B0604020104020204" pitchFamily="34" charset="0"/>
              <a:sym typeface="+mn-ea"/>
            </a:endParaRPr>
          </a:p>
          <a:p>
            <a:r>
              <a:rPr lang="en-US" altLang="en-US" sz="6000">
                <a:solidFill>
                  <a:schemeClr val="accent3">
                    <a:lumMod val="25000"/>
                  </a:schemeClr>
                </a:solidFill>
                <a:latin typeface="Abadi" panose="020B0604020104020204" pitchFamily="34" charset="0"/>
                <a:sym typeface="+mn-ea"/>
              </a:rPr>
              <a:t>The maps also help visualize the importance of proximity to these key locations in determining the suitability of a launch site.</a:t>
            </a:r>
            <a:endParaRPr lang="en-US" altLang="en-US" sz="6000">
              <a:solidFill>
                <a:schemeClr val="accent3">
                  <a:lumMod val="25000"/>
                </a:schemeClr>
              </a:solidFill>
              <a:latin typeface="Abadi" panose="020B0604020104020204" pitchFamily="34" charset="0"/>
              <a:sym typeface="+mn-ea"/>
            </a:endParaRPr>
          </a:p>
          <a:p>
            <a:endParaRPr lang="en-US" altLang="en-US">
              <a:solidFill>
                <a:schemeClr val="accent3">
                  <a:lumMod val="25000"/>
                </a:schemeClr>
              </a:solidFill>
              <a:latin typeface="Abadi" panose="020B0604020104020204" pitchFamily="34" charset="0"/>
              <a:sym typeface="+mn-ea"/>
            </a:endParaRPr>
          </a:p>
          <a:p>
            <a:endParaRPr lang="en-US" altLang="en-US">
              <a:solidFill>
                <a:schemeClr val="accent3">
                  <a:lumMod val="25000"/>
                </a:schemeClr>
              </a:solidFill>
              <a:latin typeface="Abadi" panose="020B0604020104020204" pitchFamily="34" charset="0"/>
              <a:sym typeface="+mn-ea"/>
            </a:endParaRPr>
          </a:p>
          <a:p>
            <a:endParaRPr lang="en-US" altLang="en-US">
              <a:solidFill>
                <a:schemeClr val="accent3">
                  <a:lumMod val="25000"/>
                </a:schemeClr>
              </a:solidFill>
              <a:latin typeface="Abadi" panose="020B0604020104020204" pitchFamily="34" charset="0"/>
              <a:sym typeface="+mn-ea"/>
            </a:endParaRPr>
          </a:p>
          <a:p>
            <a:endParaRPr lang="en-US" altLang="en-US">
              <a:solidFill>
                <a:schemeClr val="accent3">
                  <a:lumMod val="25000"/>
                </a:schemeClr>
              </a:solidFill>
              <a:latin typeface="Abadi" panose="020B0604020104020204" pitchFamily="34" charset="0"/>
              <a:sym typeface="+mn-ea"/>
            </a:endParaRPr>
          </a:p>
          <a:p>
            <a:pPr marL="0" indent="0">
              <a:buNone/>
            </a:pPr>
            <a:endParaRPr lang="en-US" altLang="en-US">
              <a:solidFill>
                <a:schemeClr val="accent3">
                  <a:lumMod val="25000"/>
                </a:schemeClr>
              </a:solidFill>
              <a:latin typeface="Abadi" panose="020B0604020104020204" pitchFamily="34" charset="0"/>
              <a:sym typeface="+mn-ea"/>
            </a:endParaRPr>
          </a:p>
          <a:p>
            <a:endParaRPr lang="en-US" altLang="en-US">
              <a:solidFill>
                <a:schemeClr val="accent3">
                  <a:lumMod val="25000"/>
                </a:schemeClr>
              </a:solidFill>
              <a:latin typeface="Abadi" panose="020B0604020104020204" pitchFamily="34" charset="0"/>
              <a:sym typeface="+mn-ea"/>
            </a:endParaRPr>
          </a:p>
          <a:p>
            <a:endParaRPr lang="en-US" altLang="en-US">
              <a:solidFill>
                <a:schemeClr val="accent3">
                  <a:lumMod val="25000"/>
                </a:schemeClr>
              </a:solidFill>
              <a:latin typeface="Abadi" panose="020B0604020104020204" pitchFamily="34" charset="0"/>
              <a:sym typeface="+mn-ea"/>
            </a:endParaRPr>
          </a:p>
          <a:p>
            <a:pPr marL="0" indent="0">
              <a:buNone/>
            </a:pPr>
            <a:r>
              <a:rPr lang="en-US" altLang="en-US" sz="8000">
                <a:solidFill>
                  <a:schemeClr val="accent3">
                    <a:lumMod val="25000"/>
                  </a:schemeClr>
                </a:solidFill>
                <a:latin typeface="Abadi" panose="020B0604020104020204" pitchFamily="34" charset="0"/>
                <a:sym typeface="+mn-ea"/>
              </a:rPr>
              <a:t>GitHub:</a:t>
            </a:r>
            <a:endParaRPr lang="en-US" altLang="en-US" sz="8000">
              <a:solidFill>
                <a:schemeClr val="accent3">
                  <a:lumMod val="25000"/>
                </a:schemeClr>
              </a:solidFill>
              <a:latin typeface="Abadi" panose="020B0604020104020204" pitchFamily="34" charset="0"/>
              <a:sym typeface="+mn-ea"/>
            </a:endParaRPr>
          </a:p>
          <a:p>
            <a:pPr marL="0" indent="0">
              <a:buNone/>
            </a:pPr>
            <a:r>
              <a:rPr lang="en-US" altLang="en-US" sz="8000" u="sng">
                <a:solidFill>
                  <a:schemeClr val="accent1"/>
                </a:solidFill>
                <a:latin typeface="Abadi" panose="020B0604020104020204" pitchFamily="34" charset="0"/>
                <a:sym typeface="+mn-ea"/>
              </a:rPr>
              <a:t>https://github.com/BrayanDH/Applied_Data_Science_Capstone/blob/master/3-Interactive%20Visual_Analytics_and_Dashboard/3.1-launch_site_location.ipynb</a:t>
            </a:r>
            <a:endParaRPr lang="en-US" altLang="en-US" sz="8000" u="sng">
              <a:solidFill>
                <a:schemeClr val="accent1"/>
              </a:solidFill>
              <a:latin typeface="Abadi" panose="020B0604020104020204" pitchFamily="34" charset="0"/>
              <a:sym typeface="+mn-ea"/>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vert="horz" lIns="91440" tIns="45720" rIns="91440" bIns="45720" rtlCol="0" anchor="t">
            <a:normAutofit fontScale="70000"/>
          </a:bodyPr>
          <a:lstStyle/>
          <a:p>
            <a:pPr>
              <a:lnSpc>
                <a:spcPct val="100000"/>
              </a:lnSpc>
              <a:spcBef>
                <a:spcPts val="1400"/>
              </a:spcBef>
            </a:pPr>
            <a:r>
              <a:rPr lang="en-US" sz="2200">
                <a:solidFill>
                  <a:schemeClr val="accent3">
                    <a:lumMod val="25000"/>
                  </a:schemeClr>
                </a:solidFill>
                <a:latin typeface="Abadi" panose="020B0604020104020204" pitchFamily="34" charset="0"/>
              </a:rPr>
              <a:t>The dashboard consists of a pie chart and a scatter plot that can be interacted with.</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The pie chart displays the distribution of successful landings across all launch sites by default, but can be clicked to display the success rates of individual launch sites instead.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The scatter plot has two options: viewing all launch sites or an individual site and adjusting the payload mass via a slider that ranges from 0 to 10000 kg.</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The pie chart is used to gain an overview of launch site success rates while the scatter plot allows for a closer look at how success rates vary based on factors such as launch site, payload mass, and booster version category.</a:t>
            </a:r>
            <a:endParaRPr lang="en-US" sz="2200">
              <a:solidFill>
                <a:schemeClr val="accent3">
                  <a:lumMod val="25000"/>
                </a:schemeClr>
              </a:solidFill>
              <a:latin typeface="Abadi" panose="020B0604020104020204" pitchFamily="34" charset="0"/>
            </a:endParaRPr>
          </a:p>
          <a:p>
            <a:endParaRPr lang="en-US"/>
          </a:p>
          <a:p>
            <a:r>
              <a:rPr lang="en-US" altLang="en-US">
                <a:solidFill>
                  <a:schemeClr val="accent3">
                    <a:lumMod val="25000"/>
                  </a:schemeClr>
                </a:solidFill>
                <a:latin typeface="Abadi" panose="020B0604020104020204" pitchFamily="34" charset="0"/>
                <a:sym typeface="+mn-ea"/>
              </a:rPr>
              <a:t>GitHub:</a:t>
            </a:r>
            <a:endParaRPr lang="en-US" altLang="en-US">
              <a:solidFill>
                <a:schemeClr val="accent3">
                  <a:lumMod val="25000"/>
                </a:schemeClr>
              </a:solidFill>
              <a:latin typeface="Abadi" panose="020B0604020104020204" pitchFamily="34" charset="0"/>
              <a:sym typeface="+mn-ea"/>
            </a:endParaRPr>
          </a:p>
          <a:p>
            <a:r>
              <a:rPr lang="en-US" u="sng">
                <a:solidFill>
                  <a:schemeClr val="accent1"/>
                </a:solidFill>
              </a:rPr>
              <a:t>https://github.com/BrayanDH/Applied_Data_Science_Capstone/blob/master/3-Interactive%20Visual_Analytics_and_Dashboard/spacex_dash_app.py</a:t>
            </a:r>
            <a:endParaRPr lang="en-US" u="sng">
              <a:solidFill>
                <a:schemeClr val="accent1"/>
              </a:solidFill>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endParaRPr lang="en-US" dirty="0">
              <a:solidFill>
                <a:srgbClr val="0B49CB"/>
              </a:solidFill>
              <a:latin typeface="Abadi"/>
            </a:endParaRP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endParaRPr lang="en-US" dirty="0">
              <a:solidFill>
                <a:srgbClr val="0B49CB"/>
              </a:solidFill>
              <a:latin typeface="Abadi"/>
            </a:endParaRPr>
          </a:p>
        </p:txBody>
      </p:sp>
      <p:pic>
        <p:nvPicPr>
          <p:cNvPr id="2" name="Marcador de posición de contenido 1"/>
          <p:cNvPicPr>
            <a:picLocks noChangeAspect="1"/>
          </p:cNvPicPr>
          <p:nvPr>
            <p:ph idx="4294967295"/>
          </p:nvPr>
        </p:nvPicPr>
        <p:blipFill>
          <a:blip r:embed="rId2"/>
          <a:stretch>
            <a:fillRect/>
          </a:stretch>
        </p:blipFill>
        <p:spPr>
          <a:xfrm>
            <a:off x="3475355" y="1408430"/>
            <a:ext cx="5638165" cy="4104005"/>
          </a:xfrm>
          <a:prstGeom prst="rect">
            <a:avLst/>
          </a:prstGeom>
        </p:spPr>
      </p:pic>
      <p:sp>
        <p:nvSpPr>
          <p:cNvPr id="6" name="Cuadro de texto 5"/>
          <p:cNvSpPr txBox="1"/>
          <p:nvPr/>
        </p:nvSpPr>
        <p:spPr>
          <a:xfrm>
            <a:off x="3484880" y="5782310"/>
            <a:ext cx="5618480" cy="737235"/>
          </a:xfrm>
          <a:prstGeom prst="rect">
            <a:avLst/>
          </a:prstGeom>
          <a:noFill/>
        </p:spPr>
        <p:txBody>
          <a:bodyPr wrap="square" rtlCol="0">
            <a:spAutoFit/>
          </a:bodyPr>
          <a:p>
            <a:r>
              <a:rPr lang="en-US" altLang="es-MX"/>
              <a:t>Github:</a:t>
            </a:r>
            <a:endParaRPr lang="en-US" altLang="es-MX"/>
          </a:p>
          <a:p>
            <a:r>
              <a:rPr lang="en-US" altLang="es-MX" sz="1200"/>
              <a:t> </a:t>
            </a:r>
            <a:r>
              <a:rPr lang="en-US" altLang="es-MX" sz="1200" u="sng">
                <a:solidFill>
                  <a:schemeClr val="accent1"/>
                </a:solidFill>
              </a:rPr>
              <a:t>https://github.com/BrayanDH/Applied_Data_Science_Capstone/blob/master/4-Predictive_Analysis/SpaceX_Machine%20Learning%20Prediction_Part_5.ipynb</a:t>
            </a:r>
            <a:endParaRPr lang="en-US" altLang="es-MX" sz="1200" u="sng">
              <a:solidFill>
                <a:schemeClr val="accent1"/>
              </a:solidFill>
            </a:endParaRPr>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2202565" y="1634617"/>
            <a:ext cx="7068725" cy="1621663"/>
          </a:xfrm>
          <a:prstGeom prst="rect">
            <a:avLst/>
          </a:prstGeom>
        </p:spPr>
        <p:txBody>
          <a:bodyPr vert="horz" lIns="91440" tIns="45720" rIns="91440" bIns="45720" rtlCol="0">
            <a:normAutofit fontScale="8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altLang="en-US" sz="2200">
                <a:solidFill>
                  <a:schemeClr val="accent3">
                    <a:lumMod val="25000"/>
                  </a:schemeClr>
                </a:solidFill>
                <a:latin typeface="Abadi" panose="020B0604020104020204" pitchFamily="34" charset="0"/>
              </a:rPr>
              <a:t>This is a sneak peek of the Methodology Comparison section. The next slides will display a preview of the Methodology Comparison results, followed by the performance of our model with an accuracy of approximately 88%.</a:t>
            </a:r>
            <a:endParaRPr lang="en-US" altLang="en-US" sz="2200">
              <a:solidFill>
                <a:schemeClr val="accent3">
                  <a:lumMod val="25000"/>
                </a:schemeClr>
              </a:solidFill>
              <a:latin typeface="Abadi" panose="020B0604020104020204" pitchFamily="34" charset="0"/>
            </a:endParaRPr>
          </a:p>
          <a:p>
            <a:pPr lvl="1"/>
            <a:endParaRPr lang="en-US" sz="1800"/>
          </a:p>
          <a:p>
            <a:pPr marL="457200" lvl="1" indent="0">
              <a:buNone/>
            </a:pPr>
            <a:endParaRPr lang="en-US" sz="1800"/>
          </a:p>
        </p:txBody>
      </p:sp>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Imagen 1"/>
          <p:cNvPicPr>
            <a:picLocks noChangeAspect="1"/>
          </p:cNvPicPr>
          <p:nvPr/>
        </p:nvPicPr>
        <p:blipFill>
          <a:blip r:embed="rId2"/>
          <a:stretch>
            <a:fillRect/>
          </a:stretch>
        </p:blipFill>
        <p:spPr>
          <a:xfrm>
            <a:off x="3128010" y="3338195"/>
            <a:ext cx="5800725" cy="3171825"/>
          </a:xfrm>
          <a:prstGeom prst="rect">
            <a:avLst/>
          </a:prstGeom>
        </p:spPr>
      </p:pic>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6" name="Imagen 15"/>
          <p:cNvPicPr>
            <a:picLocks noChangeAspect="1"/>
          </p:cNvPicPr>
          <p:nvPr/>
        </p:nvPicPr>
        <p:blipFill>
          <a:blip r:embed="rId2"/>
          <a:stretch>
            <a:fillRect/>
          </a:stretch>
        </p:blipFill>
        <p:spPr>
          <a:xfrm>
            <a:off x="1082040" y="1859915"/>
            <a:ext cx="10745470" cy="2637790"/>
          </a:xfrm>
          <a:prstGeom prst="rect">
            <a:avLst/>
          </a:prstGeom>
        </p:spPr>
      </p:pic>
      <p:sp>
        <p:nvSpPr>
          <p:cNvPr id="18" name="Cuadro de texto 17"/>
          <p:cNvSpPr txBox="1"/>
          <p:nvPr/>
        </p:nvSpPr>
        <p:spPr>
          <a:xfrm>
            <a:off x="1868170" y="4564380"/>
            <a:ext cx="8849995" cy="1476375"/>
          </a:xfrm>
          <a:prstGeom prst="rect">
            <a:avLst/>
          </a:prstGeom>
          <a:noFill/>
        </p:spPr>
        <p:txBody>
          <a:bodyPr wrap="square" rtlCol="0">
            <a:spAutoFit/>
          </a:bodyPr>
          <a:p>
            <a:r>
              <a:rPr lang="en-US" spc="-20" dirty="0">
                <a:latin typeface="Carlito" panose="020F0502020204030204"/>
                <a:cs typeface="Carlito" panose="020F0502020204030204"/>
                <a:sym typeface="+mn-ea"/>
              </a:rPr>
              <a:t>The chart indicates a positive trend in success rate as Flight Number increases, with a notable improvement around Flight 20. The data also shows that CCAFS is the primary launch site with the highest number of launches.</a:t>
            </a:r>
            <a:endParaRPr lang="en-US" spc="-20" dirty="0">
              <a:latin typeface="Carlito" panose="020F0502020204030204"/>
              <a:cs typeface="Carlito" panose="020F0502020204030204"/>
              <a:sym typeface="+mn-ea"/>
            </a:endParaRPr>
          </a:p>
          <a:p>
            <a:r>
              <a:rPr lang="en-US" spc="-20" dirty="0">
                <a:latin typeface="Carlito" panose="020F0502020204030204"/>
                <a:cs typeface="Carlito" panose="020F0502020204030204"/>
                <a:sym typeface="+mn-ea"/>
              </a:rPr>
              <a:t>-Blues </a:t>
            </a:r>
            <a:r>
              <a:rPr spc="-20" dirty="0">
                <a:latin typeface="Carlito" panose="020F0502020204030204"/>
                <a:cs typeface="Carlito" panose="020F0502020204030204"/>
                <a:sym typeface="+mn-ea"/>
              </a:rPr>
              <a:t>indicates successful </a:t>
            </a:r>
            <a:r>
              <a:rPr spc="-10" dirty="0">
                <a:latin typeface="Carlito" panose="020F0502020204030204"/>
                <a:cs typeface="Carlito" panose="020F0502020204030204"/>
                <a:sym typeface="+mn-ea"/>
              </a:rPr>
              <a:t>launch</a:t>
            </a:r>
            <a:r>
              <a:rPr lang="en-US" spc="-10" dirty="0">
                <a:latin typeface="Carlito" panose="020F0502020204030204"/>
                <a:cs typeface="Carlito" panose="020F0502020204030204"/>
                <a:sym typeface="+mn-ea"/>
              </a:rPr>
              <a:t> </a:t>
            </a:r>
            <a:endParaRPr lang="en-US" spc="-10" dirty="0">
              <a:latin typeface="Carlito" panose="020F0502020204030204"/>
              <a:cs typeface="Carlito" panose="020F0502020204030204"/>
              <a:sym typeface="+mn-ea"/>
            </a:endParaRPr>
          </a:p>
          <a:p>
            <a:r>
              <a:rPr lang="en-US" spc="-10" dirty="0">
                <a:latin typeface="Carlito" panose="020F0502020204030204"/>
                <a:cs typeface="Carlito" panose="020F0502020204030204"/>
                <a:sym typeface="+mn-ea"/>
              </a:rPr>
              <a:t>-</a:t>
            </a:r>
            <a:r>
              <a:rPr lang="en-US" spc="-15" dirty="0">
                <a:latin typeface="Carlito" panose="020F0502020204030204"/>
                <a:cs typeface="Carlito" panose="020F0502020204030204"/>
                <a:sym typeface="+mn-ea"/>
              </a:rPr>
              <a:t>Orange </a:t>
            </a:r>
            <a:r>
              <a:rPr spc="-20" dirty="0">
                <a:latin typeface="Carlito" panose="020F0502020204030204"/>
                <a:cs typeface="Carlito" panose="020F0502020204030204"/>
                <a:sym typeface="+mn-ea"/>
              </a:rPr>
              <a:t>indicates unsuccessful</a:t>
            </a:r>
            <a:r>
              <a:rPr spc="180" dirty="0">
                <a:latin typeface="Carlito" panose="020F0502020204030204"/>
                <a:cs typeface="Carlito" panose="020F0502020204030204"/>
                <a:sym typeface="+mn-ea"/>
              </a:rPr>
              <a:t> </a:t>
            </a:r>
            <a:r>
              <a:rPr spc="-10" dirty="0">
                <a:latin typeface="Carlito" panose="020F0502020204030204"/>
                <a:cs typeface="Carlito" panose="020F0502020204030204"/>
                <a:sym typeface="+mn-ea"/>
              </a:rPr>
              <a:t>launch</a:t>
            </a:r>
            <a:endParaRPr lang="es-MX" altLang="en-US"/>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endParaRPr lang="en-US" dirty="0">
              <a:solidFill>
                <a:srgbClr val="0B49CB"/>
              </a:solidFill>
              <a:latin typeface="Abadi"/>
            </a:endParaRPr>
          </a:p>
        </p:txBody>
      </p:sp>
      <p:pic>
        <p:nvPicPr>
          <p:cNvPr id="7" name="Marcador de posición de contenido 6"/>
          <p:cNvPicPr>
            <a:picLocks noChangeAspect="1"/>
          </p:cNvPicPr>
          <p:nvPr>
            <p:ph idx="1"/>
          </p:nvPr>
        </p:nvPicPr>
        <p:blipFill>
          <a:blip r:embed="rId2"/>
          <a:stretch>
            <a:fillRect/>
          </a:stretch>
        </p:blipFill>
        <p:spPr>
          <a:xfrm>
            <a:off x="838200" y="2059940"/>
            <a:ext cx="10515600" cy="2577465"/>
          </a:xfrm>
          <a:prstGeom prst="rect">
            <a:avLst/>
          </a:prstGeom>
        </p:spPr>
      </p:pic>
      <p:sp>
        <p:nvSpPr>
          <p:cNvPr id="11" name="Cuadro de texto 10"/>
          <p:cNvSpPr txBox="1"/>
          <p:nvPr/>
        </p:nvSpPr>
        <p:spPr>
          <a:xfrm>
            <a:off x="1762760" y="4861560"/>
            <a:ext cx="8849995" cy="1476375"/>
          </a:xfrm>
          <a:prstGeom prst="rect">
            <a:avLst/>
          </a:prstGeom>
          <a:noFill/>
        </p:spPr>
        <p:txBody>
          <a:bodyPr wrap="square" rtlCol="0">
            <a:spAutoFit/>
          </a:bodyPr>
          <a:p>
            <a:r>
              <a:rPr lang="en-US" spc="-20" dirty="0">
                <a:latin typeface="Carlito" panose="020F0502020204030204"/>
                <a:cs typeface="Carlito" panose="020F0502020204030204"/>
                <a:sym typeface="+mn-ea"/>
              </a:rPr>
              <a:t>The distribution of payload mass is skewed to the right, with a majority of the payloads falling between 0-6000 kg. Furthermore, it appears that different launch sites have different typical payload masses, which may be due to the varying mission objectives of each launch site.</a:t>
            </a:r>
            <a:endParaRPr lang="en-US" spc="-20" dirty="0">
              <a:latin typeface="Carlito" panose="020F0502020204030204"/>
              <a:cs typeface="Carlito" panose="020F0502020204030204"/>
              <a:sym typeface="+mn-ea"/>
            </a:endParaRPr>
          </a:p>
          <a:p>
            <a:r>
              <a:rPr lang="en-US" spc="-20" dirty="0">
                <a:latin typeface="Carlito" panose="020F0502020204030204"/>
                <a:cs typeface="Carlito" panose="020F0502020204030204"/>
                <a:sym typeface="+mn-ea"/>
              </a:rPr>
              <a:t>-Blues </a:t>
            </a:r>
            <a:r>
              <a:rPr spc="-20" dirty="0">
                <a:latin typeface="Carlito" panose="020F0502020204030204"/>
                <a:cs typeface="Carlito" panose="020F0502020204030204"/>
                <a:sym typeface="+mn-ea"/>
              </a:rPr>
              <a:t>indicates successful </a:t>
            </a:r>
            <a:r>
              <a:rPr spc="-10" dirty="0">
                <a:latin typeface="Carlito" panose="020F0502020204030204"/>
                <a:cs typeface="Carlito" panose="020F0502020204030204"/>
                <a:sym typeface="+mn-ea"/>
              </a:rPr>
              <a:t>launch</a:t>
            </a:r>
            <a:r>
              <a:rPr lang="en-US" spc="-10" dirty="0">
                <a:latin typeface="Carlito" panose="020F0502020204030204"/>
                <a:cs typeface="Carlito" panose="020F0502020204030204"/>
                <a:sym typeface="+mn-ea"/>
              </a:rPr>
              <a:t> </a:t>
            </a:r>
            <a:endParaRPr lang="en-US" spc="-10" dirty="0">
              <a:latin typeface="Carlito" panose="020F0502020204030204"/>
              <a:cs typeface="Carlito" panose="020F0502020204030204"/>
              <a:sym typeface="+mn-ea"/>
            </a:endParaRPr>
          </a:p>
          <a:p>
            <a:r>
              <a:rPr lang="en-US" spc="-10" dirty="0">
                <a:latin typeface="Carlito" panose="020F0502020204030204"/>
                <a:cs typeface="Carlito" panose="020F0502020204030204"/>
                <a:sym typeface="+mn-ea"/>
              </a:rPr>
              <a:t>-</a:t>
            </a:r>
            <a:r>
              <a:rPr lang="en-US" spc="-15" dirty="0">
                <a:latin typeface="Carlito" panose="020F0502020204030204"/>
                <a:cs typeface="Carlito" panose="020F0502020204030204"/>
                <a:sym typeface="+mn-ea"/>
              </a:rPr>
              <a:t>Orange </a:t>
            </a:r>
            <a:r>
              <a:rPr spc="-20" dirty="0">
                <a:latin typeface="Carlito" panose="020F0502020204030204"/>
                <a:cs typeface="Carlito" panose="020F0502020204030204"/>
                <a:sym typeface="+mn-ea"/>
              </a:rPr>
              <a:t>indicates unsuccessful</a:t>
            </a:r>
            <a:r>
              <a:rPr spc="180" dirty="0">
                <a:latin typeface="Carlito" panose="020F0502020204030204"/>
                <a:cs typeface="Carlito" panose="020F0502020204030204"/>
                <a:sym typeface="+mn-ea"/>
              </a:rPr>
              <a:t> </a:t>
            </a:r>
            <a:r>
              <a:rPr spc="-10" dirty="0">
                <a:latin typeface="Carlito" panose="020F0502020204030204"/>
                <a:cs typeface="Carlito" panose="020F0502020204030204"/>
                <a:sym typeface="+mn-ea"/>
              </a:rPr>
              <a:t>launch</a:t>
            </a:r>
            <a:endParaRPr lang="es-MX"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7" name="Título 6"/>
          <p:cNvSpPr>
            <a:spLocks noGrp="1"/>
          </p:cNvSpPr>
          <p:nvPr>
            <p:ph type="title"/>
          </p:nvPr>
        </p:nvSpPr>
        <p:spPr/>
        <p:txBody>
          <a:bodyPr/>
          <a:p>
            <a:endParaRPr lang="es-MX" altLang="en-US"/>
          </a:p>
        </p:txBody>
      </p:sp>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Marcador de posición de contenido 5"/>
          <p:cNvPicPr>
            <a:picLocks noChangeAspect="1"/>
          </p:cNvPicPr>
          <p:nvPr>
            <p:ph idx="1"/>
          </p:nvPr>
        </p:nvPicPr>
        <p:blipFill>
          <a:blip r:embed="rId2"/>
          <a:stretch>
            <a:fillRect/>
          </a:stretch>
        </p:blipFill>
        <p:spPr>
          <a:xfrm>
            <a:off x="3341370" y="1691005"/>
            <a:ext cx="5373370" cy="3618865"/>
          </a:xfrm>
          <a:prstGeom prst="rect">
            <a:avLst/>
          </a:prstGeom>
        </p:spPr>
      </p:pic>
      <p:sp>
        <p:nvSpPr>
          <p:cNvPr id="9" name="Cuadro de texto 8"/>
          <p:cNvSpPr txBox="1"/>
          <p:nvPr/>
        </p:nvSpPr>
        <p:spPr>
          <a:xfrm>
            <a:off x="1806575" y="5228590"/>
            <a:ext cx="8798560" cy="1198880"/>
          </a:xfrm>
          <a:prstGeom prst="rect">
            <a:avLst/>
          </a:prstGeom>
          <a:noFill/>
        </p:spPr>
        <p:txBody>
          <a:bodyPr wrap="square" rtlCol="0" anchor="t">
            <a:spAutoFit/>
          </a:bodyPr>
          <a:p>
            <a:r>
              <a:rPr lang="es-MX" altLang="en-US"/>
              <a:t>ES-L1 (1), GEO (1), HEO (1) all have a perfect success rate (sample sizes indicated in parentheses). SSO (5) has also achieved a perfect success rate, while VLEO (14) has a respectable success rate and has made numerous attempts. On the other hand, SO (1) has a 0% success rate, and GTO (27) has the largest sample size but only around a 50% success rate.</a:t>
            </a:r>
            <a:endParaRPr lang="es-MX"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Marcador de posición de contenido 5"/>
          <p:cNvPicPr>
            <a:picLocks noChangeAspect="1"/>
          </p:cNvPicPr>
          <p:nvPr>
            <p:ph idx="1"/>
          </p:nvPr>
        </p:nvPicPr>
        <p:blipFill>
          <a:blip r:embed="rId2"/>
          <a:stretch>
            <a:fillRect/>
          </a:stretch>
        </p:blipFill>
        <p:spPr>
          <a:xfrm>
            <a:off x="942340" y="1878330"/>
            <a:ext cx="10515600" cy="2577465"/>
          </a:xfrm>
          <a:prstGeom prst="rect">
            <a:avLst/>
          </a:prstGeom>
        </p:spPr>
      </p:pic>
      <p:sp>
        <p:nvSpPr>
          <p:cNvPr id="11" name="Cuadro de texto 10"/>
          <p:cNvSpPr txBox="1"/>
          <p:nvPr/>
        </p:nvSpPr>
        <p:spPr>
          <a:xfrm>
            <a:off x="1774825" y="4674235"/>
            <a:ext cx="8849995" cy="1753235"/>
          </a:xfrm>
          <a:prstGeom prst="rect">
            <a:avLst/>
          </a:prstGeom>
          <a:noFill/>
        </p:spPr>
        <p:txBody>
          <a:bodyPr wrap="square" rtlCol="0">
            <a:spAutoFit/>
          </a:bodyPr>
          <a:p>
            <a:r>
              <a:rPr lang="en-US" spc="-20" dirty="0">
                <a:latin typeface="Carlito" panose="020F0502020204030204"/>
                <a:cs typeface="Carlito" panose="020F0502020204030204"/>
                <a:sym typeface="+mn-ea"/>
              </a:rPr>
              <a:t>Over time, SpaceX's preference for launch orbits seems to have changed with flight number. This preference appears to correlate with launch outcome. Initially, SpaceX focused on LEO orbits, which saw moderate success. However, in recent launches, they have returned to VLEO orbits. Interestingly, SpaceX seems to perform better in lower orbits or Sun-synchronous orbits</a:t>
            </a:r>
            <a:endParaRPr lang="en-US" spc="-20" dirty="0">
              <a:latin typeface="Carlito" panose="020F0502020204030204"/>
              <a:cs typeface="Carlito" panose="020F0502020204030204"/>
              <a:sym typeface="+mn-ea"/>
            </a:endParaRPr>
          </a:p>
          <a:p>
            <a:r>
              <a:rPr lang="en-US" spc="-20" dirty="0">
                <a:latin typeface="Carlito" panose="020F0502020204030204"/>
                <a:cs typeface="Carlito" panose="020F0502020204030204"/>
                <a:sym typeface="+mn-ea"/>
              </a:rPr>
              <a:t>-Blues </a:t>
            </a:r>
            <a:r>
              <a:rPr spc="-20" dirty="0">
                <a:latin typeface="Carlito" panose="020F0502020204030204"/>
                <a:cs typeface="Carlito" panose="020F0502020204030204"/>
                <a:sym typeface="+mn-ea"/>
              </a:rPr>
              <a:t>indicates successful </a:t>
            </a:r>
            <a:r>
              <a:rPr spc="-10" dirty="0">
                <a:latin typeface="Carlito" panose="020F0502020204030204"/>
                <a:cs typeface="Carlito" panose="020F0502020204030204"/>
                <a:sym typeface="+mn-ea"/>
              </a:rPr>
              <a:t>launch</a:t>
            </a:r>
            <a:r>
              <a:rPr lang="en-US" spc="-10" dirty="0">
                <a:latin typeface="Carlito" panose="020F0502020204030204"/>
                <a:cs typeface="Carlito" panose="020F0502020204030204"/>
                <a:sym typeface="+mn-ea"/>
              </a:rPr>
              <a:t> </a:t>
            </a:r>
            <a:endParaRPr lang="en-US" spc="-10" dirty="0">
              <a:latin typeface="Carlito" panose="020F0502020204030204"/>
              <a:cs typeface="Carlito" panose="020F0502020204030204"/>
              <a:sym typeface="+mn-ea"/>
            </a:endParaRPr>
          </a:p>
          <a:p>
            <a:r>
              <a:rPr lang="en-US" spc="-10" dirty="0">
                <a:latin typeface="Carlito" panose="020F0502020204030204"/>
                <a:cs typeface="Carlito" panose="020F0502020204030204"/>
                <a:sym typeface="+mn-ea"/>
              </a:rPr>
              <a:t>-</a:t>
            </a:r>
            <a:r>
              <a:rPr lang="en-US" spc="-15" dirty="0">
                <a:latin typeface="Carlito" panose="020F0502020204030204"/>
                <a:cs typeface="Carlito" panose="020F0502020204030204"/>
                <a:sym typeface="+mn-ea"/>
              </a:rPr>
              <a:t>Orange </a:t>
            </a:r>
            <a:r>
              <a:rPr spc="-20" dirty="0">
                <a:latin typeface="Carlito" panose="020F0502020204030204"/>
                <a:cs typeface="Carlito" panose="020F0502020204030204"/>
                <a:sym typeface="+mn-ea"/>
              </a:rPr>
              <a:t>indicates unsuccessful</a:t>
            </a:r>
            <a:r>
              <a:rPr spc="180" dirty="0">
                <a:latin typeface="Carlito" panose="020F0502020204030204"/>
                <a:cs typeface="Carlito" panose="020F0502020204030204"/>
                <a:sym typeface="+mn-ea"/>
              </a:rPr>
              <a:t> </a:t>
            </a:r>
            <a:r>
              <a:rPr spc="-10" dirty="0">
                <a:latin typeface="Carlito" panose="020F0502020204030204"/>
                <a:cs typeface="Carlito" panose="020F0502020204030204"/>
                <a:sym typeface="+mn-ea"/>
              </a:rPr>
              <a:t>launch</a:t>
            </a:r>
            <a:endParaRPr lang="es-MX"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Introduction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Methodology</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Results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Conclusion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Appendix</a:t>
            </a:r>
            <a:endParaRPr lang="en-US" sz="2200" dirty="0">
              <a:solidFill>
                <a:schemeClr val="accent3">
                  <a:lumMod val="25000"/>
                </a:schemeClr>
              </a:solidFill>
              <a:latin typeface="Abadi"/>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endParaRPr lang="en-US" dirty="0">
              <a:solidFill>
                <a:srgbClr val="0B49CB"/>
              </a:solidFill>
              <a:latin typeface="Abadi"/>
            </a:endParaRPr>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Marcador de posición de contenido 5"/>
          <p:cNvPicPr>
            <a:picLocks noChangeAspect="1"/>
          </p:cNvPicPr>
          <p:nvPr>
            <p:ph idx="1"/>
          </p:nvPr>
        </p:nvPicPr>
        <p:blipFill>
          <a:blip r:embed="rId2"/>
          <a:stretch>
            <a:fillRect/>
          </a:stretch>
        </p:blipFill>
        <p:spPr>
          <a:xfrm>
            <a:off x="1068070" y="1868805"/>
            <a:ext cx="10515600" cy="2577465"/>
          </a:xfrm>
          <a:prstGeom prst="rect">
            <a:avLst/>
          </a:prstGeom>
        </p:spPr>
      </p:pic>
      <p:sp>
        <p:nvSpPr>
          <p:cNvPr id="11" name="Cuadro de texto 10"/>
          <p:cNvSpPr txBox="1"/>
          <p:nvPr/>
        </p:nvSpPr>
        <p:spPr>
          <a:xfrm>
            <a:off x="1774825" y="4674235"/>
            <a:ext cx="8849995" cy="1753235"/>
          </a:xfrm>
          <a:prstGeom prst="rect">
            <a:avLst/>
          </a:prstGeom>
          <a:noFill/>
        </p:spPr>
        <p:txBody>
          <a:bodyPr wrap="square" rtlCol="0">
            <a:spAutoFit/>
          </a:bodyPr>
          <a:p>
            <a:r>
              <a:rPr lang="en-US" spc="-20" dirty="0">
                <a:latin typeface="Carlito" panose="020F0502020204030204"/>
                <a:cs typeface="Carlito" panose="020F0502020204030204"/>
                <a:sym typeface="+mn-ea"/>
              </a:rPr>
              <a:t>There appears to be a correlation between payload mass and orbit.</a:t>
            </a:r>
            <a:endParaRPr lang="en-US" spc="-20" dirty="0">
              <a:latin typeface="Carlito" panose="020F0502020204030204"/>
              <a:cs typeface="Carlito" panose="020F0502020204030204"/>
              <a:sym typeface="+mn-ea"/>
            </a:endParaRPr>
          </a:p>
          <a:p>
            <a:r>
              <a:rPr lang="en-US" spc="-20" dirty="0">
                <a:latin typeface="Carlito" panose="020F0502020204030204"/>
                <a:cs typeface="Carlito" panose="020F0502020204030204"/>
                <a:sym typeface="+mn-ea"/>
              </a:rPr>
              <a:t>LEO and SSO orbits have lower payload mass on average.</a:t>
            </a:r>
            <a:endParaRPr lang="en-US" spc="-20" dirty="0">
              <a:latin typeface="Carlito" panose="020F0502020204030204"/>
              <a:cs typeface="Carlito" panose="020F0502020204030204"/>
              <a:sym typeface="+mn-ea"/>
            </a:endParaRPr>
          </a:p>
          <a:p>
            <a:r>
              <a:rPr lang="en-US" spc="-20" dirty="0">
                <a:latin typeface="Carlito" panose="020F0502020204030204"/>
                <a:cs typeface="Carlito" panose="020F0502020204030204"/>
                <a:sym typeface="+mn-ea"/>
              </a:rPr>
              <a:t>On the other hand, VLEO, which has a higher success rate, has payload mass values that mostly fall in the higher end of the range.</a:t>
            </a:r>
            <a:endParaRPr lang="en-US" spc="-20" dirty="0">
              <a:latin typeface="Carlito" panose="020F0502020204030204"/>
              <a:cs typeface="Carlito" panose="020F0502020204030204"/>
              <a:sym typeface="+mn-ea"/>
            </a:endParaRPr>
          </a:p>
          <a:p>
            <a:r>
              <a:rPr lang="en-US" spc="-20" dirty="0">
                <a:latin typeface="Carlito" panose="020F0502020204030204"/>
                <a:cs typeface="Carlito" panose="020F0502020204030204"/>
                <a:sym typeface="+mn-ea"/>
              </a:rPr>
              <a:t>-Blues </a:t>
            </a:r>
            <a:r>
              <a:rPr spc="-20" dirty="0">
                <a:latin typeface="Carlito" panose="020F0502020204030204"/>
                <a:cs typeface="Carlito" panose="020F0502020204030204"/>
                <a:sym typeface="+mn-ea"/>
              </a:rPr>
              <a:t>indicates successful </a:t>
            </a:r>
            <a:r>
              <a:rPr spc="-10" dirty="0">
                <a:latin typeface="Carlito" panose="020F0502020204030204"/>
                <a:cs typeface="Carlito" panose="020F0502020204030204"/>
                <a:sym typeface="+mn-ea"/>
              </a:rPr>
              <a:t>launch</a:t>
            </a:r>
            <a:r>
              <a:rPr lang="en-US" spc="-10" dirty="0">
                <a:latin typeface="Carlito" panose="020F0502020204030204"/>
                <a:cs typeface="Carlito" panose="020F0502020204030204"/>
                <a:sym typeface="+mn-ea"/>
              </a:rPr>
              <a:t> </a:t>
            </a:r>
            <a:endParaRPr lang="en-US" spc="-10" dirty="0">
              <a:latin typeface="Carlito" panose="020F0502020204030204"/>
              <a:cs typeface="Carlito" panose="020F0502020204030204"/>
              <a:sym typeface="+mn-ea"/>
            </a:endParaRPr>
          </a:p>
          <a:p>
            <a:r>
              <a:rPr lang="en-US" spc="-10" dirty="0">
                <a:latin typeface="Carlito" panose="020F0502020204030204"/>
                <a:cs typeface="Carlito" panose="020F0502020204030204"/>
                <a:sym typeface="+mn-ea"/>
              </a:rPr>
              <a:t>-</a:t>
            </a:r>
            <a:r>
              <a:rPr lang="en-US" spc="-15" dirty="0">
                <a:latin typeface="Carlito" panose="020F0502020204030204"/>
                <a:cs typeface="Carlito" panose="020F0502020204030204"/>
                <a:sym typeface="+mn-ea"/>
              </a:rPr>
              <a:t>Orange </a:t>
            </a:r>
            <a:r>
              <a:rPr spc="-20" dirty="0">
                <a:latin typeface="Carlito" panose="020F0502020204030204"/>
                <a:cs typeface="Carlito" panose="020F0502020204030204"/>
                <a:sym typeface="+mn-ea"/>
              </a:rPr>
              <a:t>indicates unsuccessful</a:t>
            </a:r>
            <a:r>
              <a:rPr spc="180" dirty="0">
                <a:latin typeface="Carlito" panose="020F0502020204030204"/>
                <a:cs typeface="Carlito" panose="020F0502020204030204"/>
                <a:sym typeface="+mn-ea"/>
              </a:rPr>
              <a:t> </a:t>
            </a:r>
            <a:r>
              <a:rPr spc="-10" dirty="0">
                <a:latin typeface="Carlito" panose="020F0502020204030204"/>
                <a:cs typeface="Carlito" panose="020F0502020204030204"/>
                <a:sym typeface="+mn-ea"/>
              </a:rPr>
              <a:t>launch</a:t>
            </a:r>
            <a:endParaRPr lang="es-MX"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endParaRPr lang="en-US" dirty="0">
              <a:solidFill>
                <a:srgbClr val="0B49CB"/>
              </a:solidFill>
              <a:latin typeface="Abadi"/>
            </a:endParaRPr>
          </a:p>
        </p:txBody>
      </p:sp>
      <p:pic>
        <p:nvPicPr>
          <p:cNvPr id="2" name="Marcador de posición de contenido 1"/>
          <p:cNvPicPr>
            <a:picLocks noChangeAspect="1"/>
          </p:cNvPicPr>
          <p:nvPr>
            <p:ph sz="half" idx="1"/>
          </p:nvPr>
        </p:nvPicPr>
        <p:blipFill>
          <a:blip r:embed="rId2"/>
          <a:stretch>
            <a:fillRect/>
          </a:stretch>
        </p:blipFill>
        <p:spPr>
          <a:xfrm>
            <a:off x="3667125" y="1986915"/>
            <a:ext cx="5066030" cy="3411855"/>
          </a:xfrm>
          <a:prstGeom prst="rect">
            <a:avLst/>
          </a:prstGeom>
        </p:spPr>
      </p:pic>
      <p:sp>
        <p:nvSpPr>
          <p:cNvPr id="11" name="Cuadro de texto 10"/>
          <p:cNvSpPr txBox="1"/>
          <p:nvPr/>
        </p:nvSpPr>
        <p:spPr>
          <a:xfrm>
            <a:off x="1889760" y="5398770"/>
            <a:ext cx="8849995" cy="922020"/>
          </a:xfrm>
          <a:prstGeom prst="rect">
            <a:avLst/>
          </a:prstGeom>
          <a:noFill/>
        </p:spPr>
        <p:txBody>
          <a:bodyPr wrap="square" rtlCol="0">
            <a:spAutoFit/>
          </a:bodyPr>
          <a:p>
            <a:r>
              <a:rPr lang="en-US" spc="-20" dirty="0">
                <a:latin typeface="Carlito" panose="020F0502020204030204"/>
                <a:cs typeface="Carlito" panose="020F0502020204030204"/>
                <a:sym typeface="+mn-ea"/>
              </a:rPr>
              <a:t>Over the years since 2013, there has been a general trend of success rate increase, except for a slight dip in 2018. The recent years show a success rate of around 80%. The 95% confidence interval is shown as light blue shading.</a:t>
            </a:r>
            <a:endParaRPr lang="en-US" spc="-20" dirty="0">
              <a:latin typeface="Carlito" panose="020F0502020204030204"/>
              <a:cs typeface="Carlito" panose="020F0502020204030204"/>
              <a:sym typeface="+mn-ea"/>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endParaRPr lang="en-US" dirty="0">
              <a:solidFill>
                <a:srgbClr val="0B49CB"/>
              </a:solidFill>
              <a:latin typeface="Abadi"/>
            </a:endParaRPr>
          </a:p>
        </p:txBody>
      </p:sp>
      <p:pic>
        <p:nvPicPr>
          <p:cNvPr id="2" name="Marcador de posición de contenido 1"/>
          <p:cNvPicPr>
            <a:picLocks noChangeAspect="1"/>
          </p:cNvPicPr>
          <p:nvPr>
            <p:ph idx="4294967295"/>
          </p:nvPr>
        </p:nvPicPr>
        <p:blipFill>
          <a:blip r:embed="rId2"/>
          <a:stretch>
            <a:fillRect/>
          </a:stretch>
        </p:blipFill>
        <p:spPr>
          <a:xfrm>
            <a:off x="4415155" y="1751965"/>
            <a:ext cx="3362325" cy="2905125"/>
          </a:xfrm>
          <a:prstGeom prst="rect">
            <a:avLst/>
          </a:prstGeom>
        </p:spPr>
      </p:pic>
      <p:sp>
        <p:nvSpPr>
          <p:cNvPr id="6" name="Cuadro de texto 5"/>
          <p:cNvSpPr txBox="1"/>
          <p:nvPr/>
        </p:nvSpPr>
        <p:spPr>
          <a:xfrm>
            <a:off x="2343150" y="4747895"/>
            <a:ext cx="7988935" cy="1476375"/>
          </a:xfrm>
          <a:prstGeom prst="rect">
            <a:avLst/>
          </a:prstGeom>
          <a:noFill/>
        </p:spPr>
        <p:txBody>
          <a:bodyPr wrap="square" rtlCol="0" anchor="t">
            <a:spAutoFit/>
          </a:bodyPr>
          <a:p>
            <a:r>
              <a:rPr lang="es-MX" altLang="en-US"/>
              <a:t>Retrieve distinct launch site names from database.</a:t>
            </a:r>
            <a:endParaRPr lang="es-MX" altLang="en-US"/>
          </a:p>
          <a:p>
            <a:r>
              <a:rPr lang="es-MX" altLang="en-US"/>
              <a:t>There seems to be an inconsistency with CCAFS SLC-40 and CCAFS SLCSSLC-40, which may represent the same launch site due to data entry errors.</a:t>
            </a:r>
            <a:endParaRPr lang="es-MX" altLang="en-US"/>
          </a:p>
          <a:p>
            <a:r>
              <a:rPr lang="es-MX" altLang="en-US"/>
              <a:t>The previous name for CCAFS SLC-40 was CCAFS LC-40. Therefore, there are only three unique launch site values: CCAFS SLC-40, KSC LC-39A, and VAFB SLC-4E.</a:t>
            </a:r>
            <a:endParaRPr lang="es-MX" altLang="en-US"/>
          </a:p>
        </p:txBody>
      </p:sp>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endParaRPr lang="en-US" dirty="0">
              <a:solidFill>
                <a:srgbClr val="0B49CB"/>
              </a:solidFill>
              <a:latin typeface="Abadi"/>
            </a:endParaRPr>
          </a:p>
        </p:txBody>
      </p:sp>
      <p:pic>
        <p:nvPicPr>
          <p:cNvPr id="2" name="Marcador de posición de contenido 1"/>
          <p:cNvPicPr>
            <a:picLocks noChangeAspect="1"/>
          </p:cNvPicPr>
          <p:nvPr>
            <p:ph sz="half" idx="2"/>
          </p:nvPr>
        </p:nvPicPr>
        <p:blipFill>
          <a:blip r:embed="rId2"/>
          <a:stretch>
            <a:fillRect/>
          </a:stretch>
        </p:blipFill>
        <p:spPr>
          <a:xfrm>
            <a:off x="1716405" y="1812925"/>
            <a:ext cx="8257540" cy="2700020"/>
          </a:xfrm>
          <a:prstGeom prst="rect">
            <a:avLst/>
          </a:prstGeom>
        </p:spPr>
      </p:pic>
      <p:sp>
        <p:nvSpPr>
          <p:cNvPr id="8" name="Cuadro de texto 7"/>
          <p:cNvSpPr txBox="1"/>
          <p:nvPr/>
        </p:nvSpPr>
        <p:spPr>
          <a:xfrm>
            <a:off x="1884680" y="4646295"/>
            <a:ext cx="7695565" cy="2030095"/>
          </a:xfrm>
          <a:prstGeom prst="rect">
            <a:avLst/>
          </a:prstGeom>
          <a:noFill/>
        </p:spPr>
        <p:txBody>
          <a:bodyPr wrap="square" rtlCol="0" anchor="t">
            <a:spAutoFit/>
          </a:bodyPr>
          <a:p>
            <a:r>
              <a:rPr lang="es-MX" altLang="en-US"/>
              <a:t>Retrieve a list of launch sites from the database and filter them to only show those starting with the letters "CC</a:t>
            </a:r>
            <a:r>
              <a:rPr lang="en-US" altLang="es-MX"/>
              <a:t>A</a:t>
            </a:r>
            <a:r>
              <a:rPr lang="es-MX" altLang="en-US"/>
              <a:t>" in the name. Display the launch site name, the number of launches from that site, and the success rate of those launches. Sort the list in descending order by the number of launches.</a:t>
            </a:r>
            <a:endParaRPr lang="es-MX" altLang="en-US"/>
          </a:p>
          <a:p>
            <a:endParaRPr lang="es-MX" altLang="en-US"/>
          </a:p>
          <a:p>
            <a:endParaRPr lang="es-MX" altLang="en-US"/>
          </a:p>
          <a:p>
            <a:endParaRPr lang="es-MX"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endParaRPr lang="en-US" dirty="0">
              <a:solidFill>
                <a:srgbClr val="0B49CB"/>
              </a:solidFill>
              <a:latin typeface="Abadi"/>
            </a:endParaRPr>
          </a:p>
        </p:txBody>
      </p:sp>
      <p:pic>
        <p:nvPicPr>
          <p:cNvPr id="2" name="Marcador de posición de contenido 1"/>
          <p:cNvPicPr>
            <a:picLocks noChangeAspect="1"/>
          </p:cNvPicPr>
          <p:nvPr>
            <p:ph idx="4294967295"/>
          </p:nvPr>
        </p:nvPicPr>
        <p:blipFill>
          <a:blip r:embed="rId2"/>
          <a:stretch>
            <a:fillRect/>
          </a:stretch>
        </p:blipFill>
        <p:spPr>
          <a:xfrm>
            <a:off x="3689985" y="1627505"/>
            <a:ext cx="4676775" cy="2676525"/>
          </a:xfrm>
          <a:prstGeom prst="rect">
            <a:avLst/>
          </a:prstGeom>
        </p:spPr>
      </p:pic>
      <p:sp>
        <p:nvSpPr>
          <p:cNvPr id="6" name="Cuadro de texto 5"/>
          <p:cNvSpPr txBox="1"/>
          <p:nvPr/>
        </p:nvSpPr>
        <p:spPr>
          <a:xfrm>
            <a:off x="3009265" y="4551045"/>
            <a:ext cx="6172835" cy="2306955"/>
          </a:xfrm>
          <a:prstGeom prst="rect">
            <a:avLst/>
          </a:prstGeom>
          <a:noFill/>
        </p:spPr>
        <p:txBody>
          <a:bodyPr wrap="square" rtlCol="0" anchor="t">
            <a:spAutoFit/>
          </a:bodyPr>
          <a:p>
            <a:r>
              <a:rPr lang="es-MX" altLang="en-US"/>
              <a:t>The following SQL query calculates the weight in kilograms of payloads launched to the International Space Station, with a breakdown by CRS mission and NASA customer. This information provides insights into the types of payloads being sent to the ISS and how they are being delivered.</a:t>
            </a:r>
            <a:endParaRPr lang="es-MX" altLang="en-US"/>
          </a:p>
          <a:p>
            <a:endParaRPr lang="es-MX" altLang="en-US"/>
          </a:p>
          <a:p>
            <a:endParaRPr lang="es-MX" altLang="en-US"/>
          </a:p>
          <a:p>
            <a:endParaRPr lang="es-MX" altLang="en-US"/>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endParaRPr lang="en-US" dirty="0">
              <a:solidFill>
                <a:srgbClr val="0B49CB"/>
              </a:solidFill>
              <a:latin typeface="Abadi"/>
            </a:endParaRPr>
          </a:p>
        </p:txBody>
      </p:sp>
      <p:pic>
        <p:nvPicPr>
          <p:cNvPr id="2" name="Marcador de posición de contenido 1"/>
          <p:cNvPicPr>
            <a:picLocks noChangeAspect="1"/>
          </p:cNvPicPr>
          <p:nvPr>
            <p:ph sz="half" idx="2"/>
          </p:nvPr>
        </p:nvPicPr>
        <p:blipFill>
          <a:blip r:embed="rId2"/>
          <a:stretch>
            <a:fillRect/>
          </a:stretch>
        </p:blipFill>
        <p:spPr>
          <a:xfrm>
            <a:off x="3418840" y="1685290"/>
            <a:ext cx="4743450" cy="2924175"/>
          </a:xfrm>
          <a:prstGeom prst="rect">
            <a:avLst/>
          </a:prstGeom>
        </p:spPr>
      </p:pic>
      <p:sp>
        <p:nvSpPr>
          <p:cNvPr id="8" name="Cuadro de texto 7"/>
          <p:cNvSpPr txBox="1"/>
          <p:nvPr/>
        </p:nvSpPr>
        <p:spPr>
          <a:xfrm>
            <a:off x="2588895" y="4678680"/>
            <a:ext cx="6402705" cy="2030095"/>
          </a:xfrm>
          <a:prstGeom prst="rect">
            <a:avLst/>
          </a:prstGeom>
          <a:noFill/>
        </p:spPr>
        <p:txBody>
          <a:bodyPr wrap="square" rtlCol="0" anchor="t">
            <a:spAutoFit/>
          </a:bodyPr>
          <a:p>
            <a:r>
              <a:rPr lang="es-MX" altLang="en-US"/>
              <a:t>Analyzing data from launches that utilized the F9 v1.1 booster version, we found that the average payload mass was relatively low compared to other launches in our dataset. It seems that this booster version was used primarily for lighter payloads.</a:t>
            </a:r>
            <a:endParaRPr lang="es-MX" altLang="en-US"/>
          </a:p>
          <a:p>
            <a:endParaRPr lang="es-MX" altLang="en-US"/>
          </a:p>
          <a:p>
            <a:endParaRPr lang="es-MX" altLang="en-US"/>
          </a:p>
          <a:p>
            <a:endParaRPr lang="es-MX"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endParaRPr lang="en-US" dirty="0">
              <a:solidFill>
                <a:srgbClr val="0B49CB"/>
              </a:solidFill>
              <a:latin typeface="Abadi"/>
            </a:endParaRPr>
          </a:p>
        </p:txBody>
      </p:sp>
      <p:pic>
        <p:nvPicPr>
          <p:cNvPr id="2" name="Marcador de posición de contenido 1"/>
          <p:cNvPicPr>
            <a:picLocks noChangeAspect="1"/>
          </p:cNvPicPr>
          <p:nvPr>
            <p:ph sz="half" idx="2"/>
          </p:nvPr>
        </p:nvPicPr>
        <p:blipFill>
          <a:blip r:embed="rId2"/>
          <a:stretch>
            <a:fillRect/>
          </a:stretch>
        </p:blipFill>
        <p:spPr>
          <a:xfrm>
            <a:off x="3195955" y="1899920"/>
            <a:ext cx="4810125" cy="3057525"/>
          </a:xfrm>
          <a:prstGeom prst="rect">
            <a:avLst/>
          </a:prstGeom>
        </p:spPr>
      </p:pic>
      <p:sp>
        <p:nvSpPr>
          <p:cNvPr id="8" name="Cuadro de texto 7"/>
          <p:cNvSpPr txBox="1"/>
          <p:nvPr/>
        </p:nvSpPr>
        <p:spPr>
          <a:xfrm>
            <a:off x="2811145" y="5380355"/>
            <a:ext cx="5903595" cy="645160"/>
          </a:xfrm>
          <a:prstGeom prst="rect">
            <a:avLst/>
          </a:prstGeom>
          <a:noFill/>
        </p:spPr>
        <p:txBody>
          <a:bodyPr wrap="square" rtlCol="0" anchor="t">
            <a:spAutoFit/>
          </a:bodyPr>
          <a:p>
            <a:r>
              <a:rPr lang="es-MX" altLang="en-US"/>
              <a:t>This query displays the earliest date recorded for a successful launch.</a:t>
            </a:r>
            <a:endParaRPr lang="es-MX"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endParaRPr lang="en-US" dirty="0">
              <a:solidFill>
                <a:srgbClr val="0B49CB"/>
              </a:solidFill>
              <a:latin typeface="Abadi"/>
            </a:endParaRPr>
          </a:p>
        </p:txBody>
      </p:sp>
      <p:pic>
        <p:nvPicPr>
          <p:cNvPr id="3" name="Marcador de posición de contenido 2"/>
          <p:cNvPicPr>
            <a:picLocks noChangeAspect="1"/>
          </p:cNvPicPr>
          <p:nvPr>
            <p:ph sz="half" idx="2"/>
          </p:nvPr>
        </p:nvPicPr>
        <p:blipFill>
          <a:blip r:embed="rId2"/>
          <a:stretch>
            <a:fillRect/>
          </a:stretch>
        </p:blipFill>
        <p:spPr>
          <a:xfrm>
            <a:off x="4425950" y="1815465"/>
            <a:ext cx="3203575" cy="2814955"/>
          </a:xfrm>
          <a:prstGeom prst="rect">
            <a:avLst/>
          </a:prstGeom>
        </p:spPr>
      </p:pic>
      <p:sp>
        <p:nvSpPr>
          <p:cNvPr id="9" name="Cuadro de texto 8"/>
          <p:cNvSpPr txBox="1"/>
          <p:nvPr/>
        </p:nvSpPr>
        <p:spPr>
          <a:xfrm>
            <a:off x="2775585" y="4718685"/>
            <a:ext cx="6871970" cy="2306955"/>
          </a:xfrm>
          <a:prstGeom prst="rect">
            <a:avLst/>
          </a:prstGeom>
          <a:noFill/>
        </p:spPr>
        <p:txBody>
          <a:bodyPr wrap="square" rtlCol="0" anchor="t">
            <a:spAutoFit/>
          </a:bodyPr>
          <a:p>
            <a:r>
              <a:rPr lang="es-MX" altLang="en-US"/>
              <a:t>Using this query, we can identify the four booster versions that have successfully landed on drone ships with a payload mass falling between 4000 and 6000 kg (not including the boundaries). These are the real workhorses of SpaceX's fleet, powering some of their most critical missions with precision and reliability.</a:t>
            </a:r>
            <a:endParaRPr lang="es-MX" altLang="en-US"/>
          </a:p>
          <a:p>
            <a:endParaRPr lang="es-MX" altLang="en-US"/>
          </a:p>
          <a:p>
            <a:endParaRPr lang="es-MX" altLang="en-US"/>
          </a:p>
          <a:p>
            <a:endParaRPr lang="es-MX"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endParaRPr lang="en-US" dirty="0">
              <a:solidFill>
                <a:srgbClr val="0B49CB"/>
              </a:solidFill>
              <a:latin typeface="Abadi"/>
            </a:endParaRPr>
          </a:p>
        </p:txBody>
      </p:sp>
      <p:pic>
        <p:nvPicPr>
          <p:cNvPr id="2" name="Marcador de posición de contenido 1"/>
          <p:cNvPicPr>
            <a:picLocks noChangeAspect="1"/>
          </p:cNvPicPr>
          <p:nvPr>
            <p:ph sz="half" idx="2"/>
          </p:nvPr>
        </p:nvPicPr>
        <p:blipFill>
          <a:blip r:embed="rId2"/>
          <a:stretch>
            <a:fillRect/>
          </a:stretch>
        </p:blipFill>
        <p:spPr>
          <a:xfrm>
            <a:off x="4092575" y="1509395"/>
            <a:ext cx="4006850" cy="3122930"/>
          </a:xfrm>
          <a:prstGeom prst="rect">
            <a:avLst/>
          </a:prstGeom>
        </p:spPr>
      </p:pic>
      <p:sp>
        <p:nvSpPr>
          <p:cNvPr id="8" name="Cuadro de texto 7"/>
          <p:cNvSpPr txBox="1"/>
          <p:nvPr/>
        </p:nvSpPr>
        <p:spPr>
          <a:xfrm>
            <a:off x="2392045" y="4951095"/>
            <a:ext cx="7139940" cy="1476375"/>
          </a:xfrm>
          <a:prstGeom prst="rect">
            <a:avLst/>
          </a:prstGeom>
          <a:noFill/>
        </p:spPr>
        <p:txBody>
          <a:bodyPr wrap="square" rtlCol="0" anchor="t">
            <a:spAutoFit/>
          </a:bodyPr>
          <a:p>
            <a:r>
              <a:rPr lang="es-MX" altLang="en-US"/>
              <a:t>Query the database to get a breakdown of mission outcomes.</a:t>
            </a:r>
            <a:endParaRPr lang="es-MX" altLang="en-US"/>
          </a:p>
          <a:p>
            <a:r>
              <a:rPr lang="es-MX" altLang="en-US"/>
              <a:t>SpaceX has a remarkably high success rate of nearly 99% in achieving mission objectives, indicating that most landing failures are deliberate. Notably, there was one launch with an unclear payload status and one unfortunate mid-flight failure.</a:t>
            </a:r>
            <a:endParaRPr lang="es-MX"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endParaRPr lang="en-US" dirty="0">
              <a:solidFill>
                <a:srgbClr val="0B49CB"/>
              </a:solidFill>
              <a:latin typeface="Abadi"/>
            </a:endParaRPr>
          </a:p>
        </p:txBody>
      </p:sp>
      <p:pic>
        <p:nvPicPr>
          <p:cNvPr id="2" name="Marcador de posición de contenido 1"/>
          <p:cNvPicPr>
            <a:picLocks noChangeAspect="1"/>
          </p:cNvPicPr>
          <p:nvPr>
            <p:ph sz="half" idx="2"/>
          </p:nvPr>
        </p:nvPicPr>
        <p:blipFill>
          <a:blip r:embed="rId2"/>
          <a:stretch>
            <a:fillRect/>
          </a:stretch>
        </p:blipFill>
        <p:spPr>
          <a:xfrm>
            <a:off x="1017270" y="1673860"/>
            <a:ext cx="3413760" cy="4351655"/>
          </a:xfrm>
          <a:prstGeom prst="rect">
            <a:avLst/>
          </a:prstGeom>
        </p:spPr>
      </p:pic>
      <p:sp>
        <p:nvSpPr>
          <p:cNvPr id="8" name="Cuadro de texto 7"/>
          <p:cNvSpPr txBox="1"/>
          <p:nvPr/>
        </p:nvSpPr>
        <p:spPr>
          <a:xfrm>
            <a:off x="5022215" y="2852420"/>
            <a:ext cx="4610100" cy="1753235"/>
          </a:xfrm>
          <a:prstGeom prst="rect">
            <a:avLst/>
          </a:prstGeom>
          <a:noFill/>
        </p:spPr>
        <p:txBody>
          <a:bodyPr wrap="square" rtlCol="0" anchor="t">
            <a:spAutoFit/>
          </a:bodyPr>
          <a:p>
            <a:r>
              <a:rPr lang="es-MX" altLang="en-US"/>
              <a:t>This query shows the booster versions that transported the heaviest payload mass of 22000 kg.</a:t>
            </a:r>
            <a:endParaRPr lang="es-MX" altLang="en-US"/>
          </a:p>
          <a:p>
            <a:r>
              <a:rPr lang="es-MX" altLang="en-US"/>
              <a:t>All these boosters were F9 B5 B10xx.x, suggesting that the payload mass is closely related to the booster version utilized.</a:t>
            </a:r>
            <a:endParaRPr lang="es-MX"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0" name="Content Placeholder 2"/>
          <p:cNvSpPr txBox="1"/>
          <p:nvPr/>
        </p:nvSpPr>
        <p:spPr>
          <a:xfrm>
            <a:off x="770890" y="1679575"/>
            <a:ext cx="9441815" cy="4346575"/>
          </a:xfrm>
          <a:prstGeom prst="rect">
            <a:avLst/>
          </a:prstGeom>
        </p:spPr>
        <p:txBody>
          <a:bodyPr lIns="91440" tIns="45720" rIns="91440" bIns="45720" anchor="t">
            <a:normAutofit fontScale="9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20" b="1" dirty="0">
                <a:solidFill>
                  <a:schemeClr val="accent3">
                    <a:lumMod val="25000"/>
                  </a:schemeClr>
                </a:solidFill>
                <a:latin typeface="Abadi" panose="020B0604020104020204" pitchFamily="34" charset="0"/>
              </a:rPr>
              <a:t>Summary of methodologies</a:t>
            </a:r>
            <a:endParaRPr lang="en-US" sz="2220" b="1" dirty="0">
              <a:solidFill>
                <a:schemeClr val="accent3">
                  <a:lumMod val="25000"/>
                </a:schemeClr>
              </a:solidFill>
              <a:latin typeface="Abadi" panose="020B0604020104020204" pitchFamily="34" charset="0"/>
            </a:endParaRPr>
          </a:p>
          <a:p>
            <a:pPr>
              <a:lnSpc>
                <a:spcPct val="100000"/>
              </a:lnSpc>
              <a:spcBef>
                <a:spcPts val="1400"/>
              </a:spcBef>
            </a:pPr>
            <a:r>
              <a:rPr lang="en-US" sz="1555" dirty="0">
                <a:solidFill>
                  <a:schemeClr val="accent3">
                    <a:lumMod val="25000"/>
                  </a:schemeClr>
                </a:solidFill>
                <a:latin typeface="Abadi" panose="020B0604020104020204" pitchFamily="34" charset="0"/>
              </a:rPr>
              <a:t>First, I gathered data on successful SpaceX landings from both the public SpaceX API and the SpaceX Wikipedia page. Then, I added a new column called 'class' to label the successful landings. Using SQL, visualization tools like folium maps and dashboards, I explored the data to gain insights. Next, I selected relevant columns to be used as features and converted all categorical variables into binary using one hot encoding. To prepare the data for machine learning models, I standardized it and used GridSearchCV to identify the best parameters for the models. Finally, I visualized the accuracy scores of all the models.</a:t>
            </a:r>
            <a:endParaRPr lang="en-US" sz="1555" dirty="0">
              <a:solidFill>
                <a:schemeClr val="accent3">
                  <a:lumMod val="25000"/>
                </a:schemeClr>
              </a:solidFill>
              <a:latin typeface="Abadi" panose="020B0604020104020204" pitchFamily="34" charset="0"/>
            </a:endParaRPr>
          </a:p>
          <a:p>
            <a:pPr>
              <a:lnSpc>
                <a:spcPct val="100000"/>
              </a:lnSpc>
              <a:spcBef>
                <a:spcPts val="1400"/>
              </a:spcBef>
            </a:pPr>
            <a:r>
              <a:rPr lang="en-US" sz="2200" b="1" dirty="0">
                <a:solidFill>
                  <a:schemeClr val="accent3">
                    <a:lumMod val="25000"/>
                  </a:schemeClr>
                </a:solidFill>
                <a:latin typeface="Abadi" panose="020B0604020104020204" pitchFamily="34" charset="0"/>
              </a:rPr>
              <a:t>Summary</a:t>
            </a:r>
            <a:endParaRPr lang="en-US" sz="2200" b="1" dirty="0">
              <a:solidFill>
                <a:schemeClr val="accent3">
                  <a:lumMod val="25000"/>
                </a:schemeClr>
              </a:solidFill>
              <a:latin typeface="Abadi" panose="020B0604020104020204" pitchFamily="34" charset="0"/>
            </a:endParaRPr>
          </a:p>
          <a:p>
            <a:pPr>
              <a:lnSpc>
                <a:spcPct val="100000"/>
              </a:lnSpc>
              <a:spcBef>
                <a:spcPts val="1400"/>
              </a:spcBef>
            </a:pPr>
            <a:r>
              <a:rPr lang="en-US" sz="1555" dirty="0">
                <a:solidFill>
                  <a:schemeClr val="accent3">
                    <a:lumMod val="25000"/>
                  </a:schemeClr>
                </a:solidFill>
                <a:latin typeface="Abadi" panose="020B0604020104020204" pitchFamily="34" charset="0"/>
              </a:rPr>
              <a:t>I developed four different machine learning models: Logistic Regression, Support Vector Machine, Decision Tree Classifier, and K Nearest Neighbors. All models showed comparable results with an accuracy rate of approximately 83.33%. However, all the models over-predicted the successful landings. To improve model determination and accuracy, it is necessary to collect more data.</a:t>
            </a:r>
            <a:endParaRPr lang="en-US" sz="1555"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endParaRPr lang="en-US" dirty="0">
              <a:solidFill>
                <a:srgbClr val="0B49CB"/>
              </a:solidFill>
              <a:latin typeface="Abadi"/>
            </a:endParaRPr>
          </a:p>
        </p:txBody>
      </p:sp>
      <p:pic>
        <p:nvPicPr>
          <p:cNvPr id="2" name="Marcador de posición de contenido 1"/>
          <p:cNvPicPr>
            <a:picLocks noChangeAspect="1"/>
          </p:cNvPicPr>
          <p:nvPr>
            <p:ph idx="1"/>
          </p:nvPr>
        </p:nvPicPr>
        <p:blipFill>
          <a:blip r:embed="rId2"/>
          <a:stretch>
            <a:fillRect/>
          </a:stretch>
        </p:blipFill>
        <p:spPr>
          <a:xfrm>
            <a:off x="2980055" y="1938020"/>
            <a:ext cx="6096000" cy="2409825"/>
          </a:xfrm>
          <a:prstGeom prst="rect">
            <a:avLst/>
          </a:prstGeom>
        </p:spPr>
      </p:pic>
      <p:sp>
        <p:nvSpPr>
          <p:cNvPr id="7" name="Cuadro de texto 6"/>
          <p:cNvSpPr txBox="1"/>
          <p:nvPr/>
        </p:nvSpPr>
        <p:spPr>
          <a:xfrm>
            <a:off x="2521585" y="4486275"/>
            <a:ext cx="7012305" cy="1476375"/>
          </a:xfrm>
          <a:prstGeom prst="rect">
            <a:avLst/>
          </a:prstGeom>
          <a:noFill/>
        </p:spPr>
        <p:txBody>
          <a:bodyPr wrap="square" rtlCol="0" anchor="t">
            <a:spAutoFit/>
          </a:bodyPr>
          <a:p>
            <a:r>
              <a:rPr lang="es-MX" altLang="en-US"/>
              <a:t>This query displays for launches that used the booster version F9 v1.</a:t>
            </a:r>
            <a:r>
              <a:rPr lang="en-US" altLang="es-MX"/>
              <a:t>1</a:t>
            </a:r>
            <a:r>
              <a:rPr lang="es-MX" altLang="en-US"/>
              <a:t> and landed successfully on an autonomous spaceport drone ship in 201</a:t>
            </a:r>
            <a:r>
              <a:rPr lang="en-US" altLang="es-MX"/>
              <a:t>5</a:t>
            </a:r>
            <a:r>
              <a:rPr lang="es-MX" altLang="en-US"/>
              <a:t>.</a:t>
            </a:r>
            <a:endParaRPr lang="es-MX" altLang="en-US"/>
          </a:p>
          <a:p>
            <a:r>
              <a:rPr lang="es-MX" altLang="en-US"/>
              <a:t>There were six successful landings that met these criteria.</a:t>
            </a:r>
            <a:endParaRPr lang="es-MX" altLang="en-US"/>
          </a:p>
          <a:p>
            <a:endParaRPr lang="es-MX" altLang="en-US"/>
          </a:p>
          <a:p>
            <a:endParaRPr lang="es-MX"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endParaRPr lang="en-US" dirty="0">
              <a:solidFill>
                <a:srgbClr val="0B49CB"/>
              </a:solidFill>
              <a:latin typeface="Abadi"/>
            </a:endParaRPr>
          </a:p>
        </p:txBody>
      </p:sp>
      <p:pic>
        <p:nvPicPr>
          <p:cNvPr id="6" name="Marcador de posición de contenido 5"/>
          <p:cNvPicPr>
            <a:picLocks noChangeAspect="1"/>
          </p:cNvPicPr>
          <p:nvPr>
            <p:ph idx="1"/>
          </p:nvPr>
        </p:nvPicPr>
        <p:blipFill>
          <a:blip r:embed="rId2"/>
          <a:stretch>
            <a:fillRect/>
          </a:stretch>
        </p:blipFill>
        <p:spPr>
          <a:xfrm>
            <a:off x="770255" y="1890395"/>
            <a:ext cx="3895725" cy="4343400"/>
          </a:xfrm>
          <a:prstGeom prst="rect">
            <a:avLst/>
          </a:prstGeom>
        </p:spPr>
      </p:pic>
      <p:sp>
        <p:nvSpPr>
          <p:cNvPr id="8" name="Cuadro de texto 7"/>
          <p:cNvSpPr txBox="1"/>
          <p:nvPr/>
        </p:nvSpPr>
        <p:spPr>
          <a:xfrm>
            <a:off x="4874895" y="3069590"/>
            <a:ext cx="6827520" cy="1198880"/>
          </a:xfrm>
          <a:prstGeom prst="rect">
            <a:avLst/>
          </a:prstGeom>
          <a:noFill/>
        </p:spPr>
        <p:txBody>
          <a:bodyPr wrap="square" rtlCol="0" anchor="t">
            <a:spAutoFit/>
          </a:bodyPr>
          <a:p>
            <a:r>
              <a:rPr lang="es-MX" altLang="en-US"/>
              <a:t>Query successful landings between June 4, 2010 and March 20, 2017, and return the landing outcome, landing location (drone ship or ground pad), and launch site.</a:t>
            </a:r>
            <a:endParaRPr lang="es-MX" altLang="en-US"/>
          </a:p>
          <a:p>
            <a:endParaRPr lang="es-MX" alt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2"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Map Launch Site </a:t>
            </a:r>
            <a:r>
              <a:rPr lang="en-US" altLang="en-US" dirty="0">
                <a:solidFill>
                  <a:srgbClr val="0B49CB"/>
                </a:solidFill>
                <a:latin typeface="Abadi"/>
              </a:rPr>
              <a:t>location</a:t>
            </a:r>
            <a:endParaRPr lang="en-US" altLang="en-US" dirty="0">
              <a:solidFill>
                <a:srgbClr val="0B49CB"/>
              </a:solidFill>
              <a:latin typeface="Abadi"/>
            </a:endParaRPr>
          </a:p>
        </p:txBody>
      </p:sp>
      <p:pic>
        <p:nvPicPr>
          <p:cNvPr id="6" name="Marcador de posición de contenido 5"/>
          <p:cNvPicPr>
            <a:picLocks noChangeAspect="1"/>
          </p:cNvPicPr>
          <p:nvPr>
            <p:ph idx="1"/>
          </p:nvPr>
        </p:nvPicPr>
        <p:blipFill>
          <a:blip r:embed="rId2"/>
          <a:stretch>
            <a:fillRect/>
          </a:stretch>
        </p:blipFill>
        <p:spPr>
          <a:xfrm>
            <a:off x="2757805" y="1395095"/>
            <a:ext cx="6677025" cy="3790950"/>
          </a:xfrm>
          <a:prstGeom prst="rect">
            <a:avLst/>
          </a:prstGeom>
        </p:spPr>
      </p:pic>
      <p:sp>
        <p:nvSpPr>
          <p:cNvPr id="8" name="Cuadro de texto 7"/>
          <p:cNvSpPr txBox="1"/>
          <p:nvPr/>
        </p:nvSpPr>
        <p:spPr>
          <a:xfrm>
            <a:off x="2007870" y="5349875"/>
            <a:ext cx="8849995" cy="1753235"/>
          </a:xfrm>
          <a:prstGeom prst="rect">
            <a:avLst/>
          </a:prstGeom>
          <a:noFill/>
        </p:spPr>
        <p:txBody>
          <a:bodyPr wrap="square" rtlCol="0" anchor="t">
            <a:spAutoFit/>
          </a:bodyPr>
          <a:p>
            <a:r>
              <a:rPr lang="es-MX" altLang="en-US"/>
              <a:t>On the left map, launch sites are displayed relative to the US map. The right map, on the other hand, focuses on the two launch sites in Florida, which are located in close proximity to each other. Interestingly, all of the launch sites are situated near the ocean.</a:t>
            </a:r>
            <a:endParaRPr lang="es-MX" altLang="en-US"/>
          </a:p>
          <a:p>
            <a:endParaRPr lang="es-MX" altLang="en-US"/>
          </a:p>
          <a:p>
            <a:endParaRPr lang="es-MX" altLang="en-US"/>
          </a:p>
          <a:p>
            <a:endParaRPr lang="es-MX" alt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ltLang="en-US" dirty="0">
                <a:solidFill>
                  <a:srgbClr val="0B49CB"/>
                </a:solidFill>
                <a:latin typeface="Abadi"/>
              </a:rPr>
              <a:t>Color launch markets</a:t>
            </a:r>
            <a:endParaRPr lang="en-US" altLang="en-US" dirty="0">
              <a:solidFill>
                <a:srgbClr val="0B49CB"/>
              </a:solidFill>
              <a:latin typeface="Abadi"/>
            </a:endParaRPr>
          </a:p>
        </p:txBody>
      </p:sp>
      <p:pic>
        <p:nvPicPr>
          <p:cNvPr id="2" name="Marcador de posición de contenido 1"/>
          <p:cNvPicPr>
            <a:picLocks noChangeAspect="1"/>
          </p:cNvPicPr>
          <p:nvPr>
            <p:ph sz="half" idx="2"/>
          </p:nvPr>
        </p:nvPicPr>
        <p:blipFill>
          <a:blip r:embed="rId2"/>
          <a:stretch>
            <a:fillRect/>
          </a:stretch>
        </p:blipFill>
        <p:spPr>
          <a:xfrm>
            <a:off x="3181985" y="1953895"/>
            <a:ext cx="5181600" cy="2950210"/>
          </a:xfrm>
          <a:prstGeom prst="rect">
            <a:avLst/>
          </a:prstGeom>
        </p:spPr>
      </p:pic>
      <p:sp>
        <p:nvSpPr>
          <p:cNvPr id="7" name="Cuadro de texto 6"/>
          <p:cNvSpPr txBox="1"/>
          <p:nvPr/>
        </p:nvSpPr>
        <p:spPr>
          <a:xfrm>
            <a:off x="2553335" y="5191125"/>
            <a:ext cx="7085330" cy="922020"/>
          </a:xfrm>
          <a:prstGeom prst="rect">
            <a:avLst/>
          </a:prstGeom>
          <a:noFill/>
        </p:spPr>
        <p:txBody>
          <a:bodyPr wrap="square" rtlCol="0" anchor="t">
            <a:spAutoFit/>
          </a:bodyPr>
          <a:p>
            <a:r>
              <a:rPr lang="es-MX" altLang="en-US"/>
              <a:t>On the interactive Folium map, clusters can be clicked to view detailed information on individual landings, including successful landings (green icon) and failed landings (red icon).</a:t>
            </a:r>
            <a:endParaRPr lang="es-MX" alt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Location Proximities</a:t>
            </a:r>
            <a:endParaRPr lang="en-US" dirty="0">
              <a:solidFill>
                <a:srgbClr val="0B49CB"/>
              </a:solidFill>
              <a:latin typeface="Abadi"/>
            </a:endParaRPr>
          </a:p>
        </p:txBody>
      </p:sp>
      <p:pic>
        <p:nvPicPr>
          <p:cNvPr id="4" name="Marcador de posición de contenido 3"/>
          <p:cNvPicPr>
            <a:picLocks noChangeAspect="1"/>
          </p:cNvPicPr>
          <p:nvPr>
            <p:ph idx="1"/>
          </p:nvPr>
        </p:nvPicPr>
        <p:blipFill>
          <a:blip r:embed="rId2"/>
          <a:stretch>
            <a:fillRect/>
          </a:stretch>
        </p:blipFill>
        <p:spPr>
          <a:xfrm>
            <a:off x="2766695" y="1543050"/>
            <a:ext cx="5975985" cy="3385820"/>
          </a:xfrm>
          <a:prstGeom prst="rect">
            <a:avLst/>
          </a:prstGeom>
        </p:spPr>
      </p:pic>
      <p:sp>
        <p:nvSpPr>
          <p:cNvPr id="7" name="Cuadro de texto 6"/>
          <p:cNvSpPr txBox="1"/>
          <p:nvPr/>
        </p:nvSpPr>
        <p:spPr>
          <a:xfrm>
            <a:off x="2112010" y="4934585"/>
            <a:ext cx="7967980" cy="2584450"/>
          </a:xfrm>
          <a:prstGeom prst="rect">
            <a:avLst/>
          </a:prstGeom>
          <a:noFill/>
        </p:spPr>
        <p:txBody>
          <a:bodyPr wrap="square" rtlCol="0" anchor="t">
            <a:spAutoFit/>
          </a:bodyPr>
          <a:p>
            <a:r>
              <a:rPr lang="es-MX" altLang="en-US"/>
              <a:t>Launch sites are strategically located near railways and highways for efficient supply transportation and easy access for human transport. In addition, they are situated close to coasts for easy access to ocean launch trajectories and to minimize risk of launch failures impacting densely populated areas. Thus, launch sites are located in areas that are relatively far from cities to ensure that any rocket debris from a launch failure lands in the sea.</a:t>
            </a:r>
            <a:endParaRPr lang="es-MX" altLang="en-US"/>
          </a:p>
          <a:p>
            <a:endParaRPr lang="es-MX" altLang="en-US"/>
          </a:p>
          <a:p>
            <a:endParaRPr lang="es-MX" altLang="en-US"/>
          </a:p>
          <a:p>
            <a:endParaRPr lang="es-MX"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endParaRPr lang="en-US" dirty="0">
              <a:solidFill>
                <a:schemeClr val="bg1"/>
              </a:solidFill>
            </a:endParaRPr>
          </a:p>
        </p:txBody>
      </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ltLang="en-US" dirty="0">
                <a:solidFill>
                  <a:srgbClr val="0B49CB"/>
                </a:solidFill>
                <a:latin typeface="Abadi"/>
              </a:rPr>
              <a:t>Total success launches by site</a:t>
            </a:r>
            <a:endParaRPr lang="en-US" altLang="en-US" dirty="0">
              <a:solidFill>
                <a:srgbClr val="0B49CB"/>
              </a:solidFill>
              <a:latin typeface="Abadi"/>
            </a:endParaRPr>
          </a:p>
        </p:txBody>
      </p:sp>
      <p:sp>
        <p:nvSpPr>
          <p:cNvPr id="7" name="Cuadro de texto 6"/>
          <p:cNvSpPr txBox="1"/>
          <p:nvPr/>
        </p:nvSpPr>
        <p:spPr>
          <a:xfrm>
            <a:off x="931545" y="4551045"/>
            <a:ext cx="10193020" cy="2306955"/>
          </a:xfrm>
          <a:prstGeom prst="rect">
            <a:avLst/>
          </a:prstGeom>
          <a:noFill/>
        </p:spPr>
        <p:txBody>
          <a:bodyPr wrap="square" rtlCol="0" anchor="t">
            <a:spAutoFit/>
          </a:bodyPr>
          <a:p>
            <a:r>
              <a:rPr lang="es-MX" altLang="en-US"/>
              <a:t>This visualization displays the distribution of successful rocket landings across different launch sites. CCAFS SLC-40, formerly known as CCAFS LC-40, and KSC have the same number of successful landings, but most of them were achieved before the name change. VAFB, on the other hand, has the lowest number of successful landings. This could be attributed to a smaller sample size and the increased difficulty of launching on the west coast.</a:t>
            </a:r>
            <a:endParaRPr lang="es-MX" altLang="en-US"/>
          </a:p>
          <a:p>
            <a:endParaRPr lang="es-MX" altLang="en-US"/>
          </a:p>
          <a:p>
            <a:endParaRPr lang="es-MX" altLang="en-US"/>
          </a:p>
          <a:p>
            <a:endParaRPr lang="es-MX" altLang="en-US"/>
          </a:p>
        </p:txBody>
      </p:sp>
      <p:pic>
        <p:nvPicPr>
          <p:cNvPr id="12" name="Marcador de posición de contenido 11"/>
          <p:cNvPicPr>
            <a:picLocks noChangeAspect="1"/>
          </p:cNvPicPr>
          <p:nvPr>
            <p:ph idx="1"/>
          </p:nvPr>
        </p:nvPicPr>
        <p:blipFill>
          <a:blip r:embed="rId2"/>
          <a:stretch>
            <a:fillRect/>
          </a:stretch>
        </p:blipFill>
        <p:spPr>
          <a:xfrm>
            <a:off x="904875" y="1567815"/>
            <a:ext cx="10681335" cy="3025775"/>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Success Launches for Site</a:t>
            </a:r>
            <a:r>
              <a:rPr lang="en-US" altLang="en-US" dirty="0">
                <a:solidFill>
                  <a:srgbClr val="0B49CB"/>
                </a:solidFill>
                <a:latin typeface="Abadi"/>
              </a:rPr>
              <a:t> one site</a:t>
            </a:r>
            <a:endParaRPr lang="en-US" altLang="en-US" dirty="0">
              <a:solidFill>
                <a:srgbClr val="0B49CB"/>
              </a:solidFill>
              <a:latin typeface="Abadi"/>
            </a:endParaRPr>
          </a:p>
        </p:txBody>
      </p:sp>
      <p:pic>
        <p:nvPicPr>
          <p:cNvPr id="4" name="Marcador de posición de contenido 3"/>
          <p:cNvPicPr>
            <a:picLocks noChangeAspect="1"/>
          </p:cNvPicPr>
          <p:nvPr>
            <p:ph idx="1"/>
          </p:nvPr>
        </p:nvPicPr>
        <p:blipFill>
          <a:blip r:embed="rId2"/>
          <a:stretch>
            <a:fillRect/>
          </a:stretch>
        </p:blipFill>
        <p:spPr>
          <a:xfrm>
            <a:off x="1966595" y="1948180"/>
            <a:ext cx="9163050" cy="2714625"/>
          </a:xfrm>
          <a:prstGeom prst="rect">
            <a:avLst/>
          </a:prstGeom>
        </p:spPr>
      </p:pic>
      <p:sp>
        <p:nvSpPr>
          <p:cNvPr id="7" name="Cuadro de texto 6"/>
          <p:cNvSpPr txBox="1"/>
          <p:nvPr/>
        </p:nvSpPr>
        <p:spPr>
          <a:xfrm>
            <a:off x="1990090" y="5079365"/>
            <a:ext cx="8075930" cy="368300"/>
          </a:xfrm>
          <a:prstGeom prst="rect">
            <a:avLst/>
          </a:prstGeom>
          <a:noFill/>
        </p:spPr>
        <p:txBody>
          <a:bodyPr wrap="square" rtlCol="0" anchor="t">
            <a:spAutoFit/>
          </a:bodyPr>
          <a:p>
            <a:r>
              <a:rPr lang="es-MX" altLang="en-US"/>
              <a:t>Total Success Launches for Site CCAFS LC-40</a:t>
            </a:r>
            <a:r>
              <a:rPr lang="en-US" altLang="es-MX"/>
              <a:t>, this site have a highest success rate</a:t>
            </a:r>
            <a:endParaRPr lang="en-US" altLang="es-MX"/>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12" name="Title 1"/>
          <p:cNvSpPr txBox="1"/>
          <p:nvPr/>
        </p:nvSpPr>
        <p:spPr>
          <a:xfrm>
            <a:off x="837956" y="58691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vs. Success vs. Booster  Version</a:t>
            </a:r>
            <a:r>
              <a:rPr lang="en-US" altLang="en-US" dirty="0">
                <a:solidFill>
                  <a:srgbClr val="0B49CB"/>
                </a:solidFill>
                <a:latin typeface="Abadi"/>
              </a:rPr>
              <a:t> comparative</a:t>
            </a:r>
            <a:endParaRPr lang="en-US" altLang="en-US" dirty="0">
              <a:solidFill>
                <a:srgbClr val="0B49CB"/>
              </a:solidFill>
              <a:latin typeface="Abadi"/>
            </a:endParaRPr>
          </a:p>
        </p:txBody>
      </p:sp>
      <p:pic>
        <p:nvPicPr>
          <p:cNvPr id="2" name="Marcador de posición de contenido 1"/>
          <p:cNvPicPr>
            <a:picLocks noChangeAspect="1"/>
          </p:cNvPicPr>
          <p:nvPr>
            <p:ph idx="1"/>
          </p:nvPr>
        </p:nvPicPr>
        <p:blipFill>
          <a:blip r:embed="rId2"/>
          <a:stretch>
            <a:fillRect/>
          </a:stretch>
        </p:blipFill>
        <p:spPr>
          <a:xfrm>
            <a:off x="838200" y="1691005"/>
            <a:ext cx="10515600" cy="2882265"/>
          </a:xfrm>
          <a:prstGeom prst="rect">
            <a:avLst/>
          </a:prstGeom>
        </p:spPr>
      </p:pic>
      <p:sp>
        <p:nvSpPr>
          <p:cNvPr id="8" name="Cuadro de texto 7"/>
          <p:cNvSpPr txBox="1"/>
          <p:nvPr/>
        </p:nvSpPr>
        <p:spPr>
          <a:xfrm>
            <a:off x="1363980" y="4826635"/>
            <a:ext cx="9950450" cy="1198880"/>
          </a:xfrm>
          <a:prstGeom prst="rect">
            <a:avLst/>
          </a:prstGeom>
          <a:noFill/>
        </p:spPr>
        <p:txBody>
          <a:bodyPr wrap="square" rtlCol="0" anchor="t">
            <a:spAutoFit/>
          </a:bodyPr>
          <a:p>
            <a:r>
              <a:rPr lang="es-MX" altLang="en-US"/>
              <a:t>The Plotly dashboard allows for selection of payload range, but it is limited to 0-10000 instead of the maximum payload of 15600 kg. The scatter plot displays successful landings as class 1 and failures as class 0. The plot also takes into account the booster version category as color and the number of launches as point size</a:t>
            </a:r>
            <a:r>
              <a:rPr lang="en-US" altLang="es-MX"/>
              <a:t>.</a:t>
            </a:r>
            <a:endParaRPr lang="en-US" altLang="es-MX"/>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endParaRPr lang="en-US" dirty="0">
              <a:solidFill>
                <a:schemeClr val="bg1"/>
              </a:solidFill>
            </a:endParaRP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889000" y="2496185"/>
            <a:ext cx="9537065" cy="3529330"/>
          </a:xfrm>
          <a:prstGeom prst="rect">
            <a:avLst/>
          </a:prstGeom>
        </p:spPr>
        <p:txBody>
          <a:bodyPr vert="horz" lIns="91440" tIns="45720" rIns="91440" bIns="45720" rtlCol="0">
            <a:normAutofit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t>
            </a:r>
            <a:endParaRPr lang="en-US" sz="2200" dirty="0">
              <a:solidFill>
                <a:schemeClr val="accent3">
                  <a:lumMod val="25000"/>
                </a:schemeClr>
              </a:solidFill>
              <a:latin typeface="Abadi" panose="020B0604020104020204" pitchFamily="34" charset="0"/>
            </a:endParaRPr>
          </a:p>
          <a:p>
            <a:pPr>
              <a:spcBef>
                <a:spcPts val="1400"/>
              </a:spcBef>
            </a:pPr>
            <a:r>
              <a:rPr lang="en-US" sz="1800" dirty="0">
                <a:solidFill>
                  <a:schemeClr val="accent3">
                    <a:lumMod val="25000"/>
                  </a:schemeClr>
                </a:solidFill>
                <a:latin typeface="Abadi" panose="020B0604020104020204" pitchFamily="34" charset="0"/>
              </a:rPr>
              <a:t>Space X has disrupted the commercial space industry with their competitive pricing, charging only $62 million compared to the industry average of $165 million USD. One of the key reasons for their success is their ability to recover a significant portion of their rocket (Stage 1) after each launch. As a result, other companies like Space Y are looking to compete with Space X in the commercial space race.</a:t>
            </a:r>
            <a:endParaRPr lang="en-US" sz="1800" dirty="0">
              <a:solidFill>
                <a:schemeClr val="accent3">
                  <a:lumMod val="25000"/>
                </a:schemeClr>
              </a:solidFill>
              <a:latin typeface="Abadi" panose="020B0604020104020204" pitchFamily="34" charset="0"/>
            </a:endParaRPr>
          </a:p>
          <a:p>
            <a:pPr marL="0" indent="0">
              <a:spcBef>
                <a:spcPts val="1400"/>
              </a:spcBef>
              <a:buNone/>
            </a:pP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a:t>
            </a:r>
            <a:r>
              <a:rPr lang="en-US" altLang="en-US" sz="2200" dirty="0">
                <a:solidFill>
                  <a:schemeClr val="accent3">
                    <a:lumMod val="25000"/>
                  </a:schemeClr>
                </a:solidFill>
                <a:latin typeface="Abadi" panose="020B0604020104020204" pitchFamily="34" charset="0"/>
              </a:rPr>
              <a:t>and</a:t>
            </a:r>
            <a:r>
              <a:rPr lang="en-US" sz="2200" dirty="0">
                <a:solidFill>
                  <a:schemeClr val="accent3">
                    <a:lumMod val="25000"/>
                  </a:schemeClr>
                </a:solidFill>
                <a:latin typeface="Abadi" panose="020B0604020104020204" pitchFamily="34" charset="0"/>
              </a:rPr>
              <a:t> answers</a:t>
            </a:r>
            <a:endParaRPr lang="en-US" sz="2200" dirty="0">
              <a:solidFill>
                <a:schemeClr val="accent3">
                  <a:lumMod val="25000"/>
                </a:schemeClr>
              </a:solidFill>
              <a:latin typeface="Abadi" panose="020B0604020104020204" pitchFamily="34" charset="0"/>
            </a:endParaRPr>
          </a:p>
          <a:p>
            <a:pPr>
              <a:spcBef>
                <a:spcPts val="1400"/>
              </a:spcBef>
            </a:pPr>
            <a:r>
              <a:rPr lang="en-US" sz="1600" dirty="0">
                <a:solidFill>
                  <a:schemeClr val="accent3">
                    <a:lumMod val="25000"/>
                  </a:schemeClr>
                </a:solidFill>
                <a:latin typeface="Abadi" panose="020B0604020104020204" pitchFamily="34" charset="0"/>
              </a:rPr>
              <a:t>We have been tasked by Space Y to develop a machine learning model that can predict the success of Stage 1 rocket recovery.</a:t>
            </a:r>
            <a:endParaRPr lang="en-US" sz="1600" dirty="0">
              <a:solidFill>
                <a:schemeClr val="accent3">
                  <a:lumMod val="25000"/>
                </a:schemeClr>
              </a:solidFill>
              <a:latin typeface="Abadi" panose="020B0604020104020204" pitchFamily="34" charset="0"/>
            </a:endParaRP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endParaRPr lang="en-US" sz="2200" dirty="0">
              <a:solidFill>
                <a:schemeClr val="accent3">
                  <a:lumMod val="25000"/>
                </a:schemeClr>
              </a:solidFill>
              <a:latin typeface="Abadi" panose="020B0604020104020204" pitchFamily="34" charset="0"/>
            </a:endParaRPr>
          </a:p>
        </p:txBody>
      </p:sp>
    </p:spTree>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Marcador de posición de contenido 1"/>
          <p:cNvPicPr>
            <a:picLocks noChangeAspect="1"/>
          </p:cNvPicPr>
          <p:nvPr>
            <p:ph idx="1"/>
          </p:nvPr>
        </p:nvPicPr>
        <p:blipFill>
          <a:blip r:embed="rId2"/>
          <a:stretch>
            <a:fillRect/>
          </a:stretch>
        </p:blipFill>
        <p:spPr>
          <a:xfrm>
            <a:off x="2359025" y="1602105"/>
            <a:ext cx="6760210" cy="3696970"/>
          </a:xfrm>
          <a:prstGeom prst="rect">
            <a:avLst/>
          </a:prstGeom>
        </p:spPr>
      </p:pic>
      <p:sp>
        <p:nvSpPr>
          <p:cNvPr id="7" name="Cuadro de texto 6"/>
          <p:cNvSpPr txBox="1"/>
          <p:nvPr/>
        </p:nvSpPr>
        <p:spPr>
          <a:xfrm>
            <a:off x="2692400" y="5299075"/>
            <a:ext cx="7131685" cy="1476375"/>
          </a:xfrm>
          <a:prstGeom prst="rect">
            <a:avLst/>
          </a:prstGeom>
          <a:noFill/>
        </p:spPr>
        <p:txBody>
          <a:bodyPr wrap="square" rtlCol="0" anchor="t">
            <a:spAutoFit/>
          </a:bodyPr>
          <a:p>
            <a:r>
              <a:rPr lang="es-MX" altLang="en-US"/>
              <a:t>We can see that the model with the highest precision is the Decision Tree, as it achieves a precision of approximately 0.88.</a:t>
            </a:r>
            <a:endParaRPr lang="es-MX" altLang="en-US"/>
          </a:p>
          <a:p>
            <a:endParaRPr lang="es-MX" altLang="en-US"/>
          </a:p>
          <a:p>
            <a:endParaRPr lang="es-MX" altLang="en-US"/>
          </a:p>
          <a:p>
            <a:endParaRPr lang="es-MX" alt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Marcador de posición de contenido 1"/>
          <p:cNvPicPr>
            <a:picLocks noChangeAspect="1"/>
          </p:cNvPicPr>
          <p:nvPr>
            <p:ph sz="half" idx="1"/>
          </p:nvPr>
        </p:nvPicPr>
        <p:blipFill>
          <a:blip r:embed="rId2"/>
          <a:stretch>
            <a:fillRect/>
          </a:stretch>
        </p:blipFill>
        <p:spPr>
          <a:xfrm>
            <a:off x="3314700" y="1280795"/>
            <a:ext cx="4916170" cy="3796030"/>
          </a:xfrm>
          <a:prstGeom prst="rect">
            <a:avLst/>
          </a:prstGeom>
        </p:spPr>
      </p:pic>
      <p:sp>
        <p:nvSpPr>
          <p:cNvPr id="7" name="Cuadro de texto 6"/>
          <p:cNvSpPr txBox="1"/>
          <p:nvPr/>
        </p:nvSpPr>
        <p:spPr>
          <a:xfrm>
            <a:off x="1553210" y="5211445"/>
            <a:ext cx="9086215" cy="2030095"/>
          </a:xfrm>
          <a:prstGeom prst="rect">
            <a:avLst/>
          </a:prstGeom>
          <a:noFill/>
        </p:spPr>
        <p:txBody>
          <a:bodyPr wrap="square" rtlCol="0" anchor="t">
            <a:spAutoFit/>
          </a:bodyPr>
          <a:p>
            <a:r>
              <a:rPr lang="es-MX" altLang="en-US"/>
              <a:t>The models correctly predicted 12 successful landings, but also predicted 3 unsuccessful landings that turned out to be successful (false negatives). Additionally, the models wrongly predicted 3 successful landings when the true label was unsuccessful (false positives). Overall, the models tend to overestimate the number of successful landings.</a:t>
            </a:r>
            <a:endParaRPr lang="es-MX" altLang="en-US"/>
          </a:p>
          <a:p>
            <a:endParaRPr lang="es-MX" altLang="en-US"/>
          </a:p>
          <a:p>
            <a:endParaRPr lang="es-MX" altLang="en-US"/>
          </a:p>
          <a:p>
            <a:endParaRPr lang="es-MX" altLang="en-US"/>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255" y="1875155"/>
            <a:ext cx="10464165" cy="4351655"/>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sym typeface="+mn-ea"/>
              </a:rPr>
              <a:t>Our objective is to develop a machine learning model for Space Y to compete with SpaceX in predicting when Stage 1</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sym typeface="+mn-ea"/>
              </a:rPr>
              <a:t>We gathered data from a public SpaceX API and scraped the SpaceX Wikipedia page, created labels, and stored the data in a DB2 SQL database. A visualization dashboard was also created.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sym typeface="+mn-ea"/>
              </a:rPr>
              <a:t>The machine learning model we developed has an accuracy of 8</a:t>
            </a:r>
            <a:r>
              <a:rPr lang="en-US" altLang="en-US" sz="2200">
                <a:solidFill>
                  <a:schemeClr val="accent3">
                    <a:lumMod val="25000"/>
                  </a:schemeClr>
                </a:solidFill>
                <a:latin typeface="Abadi" panose="020B0604020104020204" pitchFamily="34" charset="0"/>
                <a:sym typeface="+mn-ea"/>
              </a:rPr>
              <a:t>9</a:t>
            </a:r>
            <a:r>
              <a:rPr lang="en-US" sz="2200">
                <a:solidFill>
                  <a:schemeClr val="accent3">
                    <a:lumMod val="25000"/>
                  </a:schemeClr>
                </a:solidFill>
                <a:latin typeface="Abadi" panose="020B0604020104020204" pitchFamily="34" charset="0"/>
                <a:sym typeface="+mn-ea"/>
              </a:rPr>
              <a:t>%.</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sym typeface="+mn-ea"/>
              </a:rPr>
              <a:t>Collecting more data can further enhance the accuracy and determine the best machine learning model.</a:t>
            </a:r>
            <a:endParaRPr lang="en-US" sz="220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011" y="1859522"/>
            <a:ext cx="10515600" cy="4351338"/>
          </a:xfrm>
          <a:prstGeom prst="rect">
            <a:avLst/>
          </a:prstGeom>
        </p:spPr>
        <p:txBody>
          <a:bodyPr>
            <a:normAutofit fontScale="90000" lnSpcReduction="10000"/>
          </a:bodyPr>
          <a:lstStyle/>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Dear Instructors and Coursera Team,</a:t>
            </a: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a:solidFill>
                  <a:schemeClr val="accent3">
                    <a:lumMod val="25000"/>
                  </a:schemeClr>
                </a:solidFill>
                <a:latin typeface="Abadi" panose="020B0604020104020204" pitchFamily="34" charset="0"/>
              </a:rPr>
              <a:t>I would like to express my sincere gratitude for the invaluable knowledge and skills that I have gained through your courses. Your dedication, expertise, and support have been instrumental in shaping my understanding of various subjects and enhancing my career prospects. Thank you for providing high-quality education and making it accessible to everyone around the world</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altLang="en-US" sz="2200">
                <a:solidFill>
                  <a:schemeClr val="accent3">
                    <a:lumMod val="25000"/>
                  </a:schemeClr>
                </a:solidFill>
                <a:latin typeface="Abadi" panose="020B0604020104020204" pitchFamily="34" charset="0"/>
                <a:sym typeface="+mn-ea"/>
              </a:rPr>
              <a:t>Git repo url:</a:t>
            </a:r>
            <a:endParaRPr lang="en-US" altLang="en-US" sz="2200">
              <a:solidFill>
                <a:schemeClr val="accent3">
                  <a:lumMod val="25000"/>
                </a:schemeClr>
              </a:solidFill>
              <a:latin typeface="Abadi" panose="020B0604020104020204" pitchFamily="34" charset="0"/>
            </a:endParaRPr>
          </a:p>
          <a:p>
            <a:pPr>
              <a:lnSpc>
                <a:spcPct val="100000"/>
              </a:lnSpc>
              <a:spcBef>
                <a:spcPts val="1400"/>
              </a:spcBef>
            </a:pPr>
            <a:r>
              <a:rPr lang="en-US" sz="2200" u="sng">
                <a:solidFill>
                  <a:schemeClr val="accent1"/>
                </a:solidFill>
                <a:latin typeface="Abadi" panose="020B0604020104020204" pitchFamily="34" charset="0"/>
                <a:sym typeface="+mn-ea"/>
              </a:rPr>
              <a:t>https://github.com/BrayanDH/Applied_Data_Science_Capstone</a:t>
            </a:r>
            <a:endParaRPr lang="en-US" sz="2200" u="sng">
              <a:solidFill>
                <a:schemeClr val="accent1"/>
              </a:solidFill>
              <a:latin typeface="Abadi" panose="020B0604020104020204" pitchFamily="34" charset="0"/>
            </a:endParaRPr>
          </a:p>
          <a:p>
            <a:pPr>
              <a:lnSpc>
                <a:spcPct val="100000"/>
              </a:lnSpc>
              <a:spcBef>
                <a:spcPts val="1400"/>
              </a:spcBef>
            </a:pPr>
            <a:endParaRPr lang="en-US" sz="2200" u="sng">
              <a:solidFill>
                <a:schemeClr val="accent1"/>
              </a:solidFill>
              <a:latin typeface="Abadi" panose="020B0604020104020204" pitchFamily="34" charset="0"/>
            </a:endParaRPr>
          </a:p>
        </p:txBody>
      </p:sp>
      <p:sp>
        <p:nvSpPr>
          <p:cNvPr id="11"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7" name="Content Placeholder 2"/>
          <p:cNvSpPr txBox="1"/>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endParaRPr lang="en-US" sz="8800" dirty="0">
              <a:solidFill>
                <a:srgbClr val="0B49CB"/>
              </a:solidFill>
              <a:latin typeface="Abadi"/>
            </a:endParaRPr>
          </a:p>
          <a:p>
            <a:pPr>
              <a:lnSpc>
                <a:spcPct val="120000"/>
              </a:lnSpc>
              <a:spcBef>
                <a:spcPts val="1400"/>
              </a:spcBef>
            </a:pPr>
            <a:r>
              <a:rPr lang="en-US" sz="8800" dirty="0">
                <a:solidFill>
                  <a:schemeClr val="accent3">
                    <a:lumMod val="25000"/>
                  </a:schemeClr>
                </a:solidFill>
                <a:latin typeface="Abadi"/>
              </a:rPr>
              <a:t>Data collection methodology:</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I merged the data obtained from the public SpaceX API and the SpaceX Wikipedia page to create a combined dataset.</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The data was classified by labeling true landings as successful and all others as unsuccessful.</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predictive analysis using classification models</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The models were fine-tuned using GridSearchCV.</a:t>
            </a:r>
            <a:endParaRPr lang="en-US" sz="7600" dirty="0">
              <a:solidFill>
                <a:schemeClr val="bg2">
                  <a:lumMod val="50000"/>
                </a:schemeClr>
              </a:solidFill>
              <a:latin typeface="Abadi"/>
            </a:endParaRPr>
          </a:p>
          <a:p>
            <a:pPr lvl="1">
              <a:lnSpc>
                <a:spcPct val="120000"/>
              </a:lnSpc>
              <a:spcBef>
                <a:spcPts val="1400"/>
              </a:spcBef>
            </a:pPr>
            <a:endParaRPr lang="en-US" sz="7600" dirty="0">
              <a:solidFill>
                <a:schemeClr val="bg2">
                  <a:lumMod val="50000"/>
                </a:schemeClr>
              </a:solidFill>
              <a:latin typeface="Abadi"/>
            </a:endParaRPr>
          </a:p>
          <a:p>
            <a:pPr lvl="1">
              <a:lnSpc>
                <a:spcPct val="120000"/>
              </a:lnSpc>
              <a:spcBef>
                <a:spcPts val="1400"/>
              </a:spcBef>
            </a:pPr>
            <a:endParaRPr lang="en-US" sz="7600" dirty="0">
              <a:solidFill>
                <a:schemeClr val="bg2">
                  <a:lumMod val="50000"/>
                </a:schemeClr>
              </a:solidFill>
              <a:latin typeface="Abadi"/>
            </a:endParaRPr>
          </a:p>
          <a:p>
            <a:pPr lvl="1">
              <a:lnSpc>
                <a:spcPct val="120000"/>
              </a:lnSpc>
              <a:spcBef>
                <a:spcPts val="1400"/>
              </a:spcBef>
            </a:pPr>
            <a:endParaRPr lang="en-US" sz="7600" dirty="0">
              <a:solidFill>
                <a:schemeClr val="bg2">
                  <a:lumMod val="50000"/>
                </a:schemeClr>
              </a:solidFill>
              <a:latin typeface="Abadi"/>
            </a:endParaRPr>
          </a:p>
          <a:p>
            <a:pPr lvl="1">
              <a:lnSpc>
                <a:spcPct val="12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1600">
                <a:solidFill>
                  <a:schemeClr val="accent3">
                    <a:lumMod val="25000"/>
                  </a:schemeClr>
                </a:solidFill>
                <a:latin typeface="Abadi" panose="020B0604020104020204" pitchFamily="34" charset="0"/>
              </a:rPr>
              <a:t>To obtain the necessary data for the project, we utilized two different approaches: API requests from the public SpaceX API and web scraping data from a table within SpaceX's Wikipedia entry. The SpaceX API provided a wealth of information on each flight, including Flight Number, Date, Booster Version, Payload Mass, Orbit, Launch Site, Outcome, Flights, GridFins, Reused, Legs, Landing Pad, Block, Reused Count, Serial, Longitude, and Latitude.</a:t>
            </a:r>
            <a:endParaRPr lang="en-US" sz="1600">
              <a:solidFill>
                <a:schemeClr val="accent3">
                  <a:lumMod val="25000"/>
                </a:schemeClr>
              </a:solidFill>
              <a:latin typeface="Abadi" panose="020B0604020104020204" pitchFamily="34" charset="0"/>
            </a:endParaRPr>
          </a:p>
          <a:p>
            <a:pPr>
              <a:lnSpc>
                <a:spcPct val="100000"/>
              </a:lnSpc>
              <a:spcBef>
                <a:spcPts val="1400"/>
              </a:spcBef>
            </a:pPr>
            <a:endParaRPr lang="en-US" sz="1600">
              <a:solidFill>
                <a:schemeClr val="accent3">
                  <a:lumMod val="25000"/>
                </a:schemeClr>
              </a:solidFill>
              <a:latin typeface="Abadi" panose="020B0604020104020204" pitchFamily="34" charset="0"/>
            </a:endParaRPr>
          </a:p>
          <a:p>
            <a:pPr>
              <a:lnSpc>
                <a:spcPct val="100000"/>
              </a:lnSpc>
              <a:spcBef>
                <a:spcPts val="1400"/>
              </a:spcBef>
            </a:pPr>
            <a:r>
              <a:rPr lang="en-US" sz="1600">
                <a:solidFill>
                  <a:schemeClr val="accent3">
                    <a:lumMod val="25000"/>
                  </a:schemeClr>
                </a:solidFill>
                <a:latin typeface="Abadi" panose="020B0604020104020204" pitchFamily="34" charset="0"/>
              </a:rPr>
              <a:t> On the other hand, the Wikipedia table offered valuable data on Flight Number, Launch Site, Payload, Payload Mass, Orbit, Customer, Launch Outcome, Version Booster, Booster Landing, Date, and Time. </a:t>
            </a:r>
            <a:endParaRPr lang="en-US" sz="1600">
              <a:solidFill>
                <a:schemeClr val="accent3">
                  <a:lumMod val="25000"/>
                </a:schemeClr>
              </a:solidFill>
              <a:latin typeface="Abadi" panose="020B0604020104020204" pitchFamily="34" charset="0"/>
            </a:endParaRPr>
          </a:p>
          <a:p>
            <a:pPr>
              <a:lnSpc>
                <a:spcPct val="100000"/>
              </a:lnSpc>
              <a:spcBef>
                <a:spcPts val="1400"/>
              </a:spcBef>
            </a:pPr>
            <a:endParaRPr lang="en-US" sz="1600">
              <a:solidFill>
                <a:schemeClr val="accent3">
                  <a:lumMod val="25000"/>
                </a:schemeClr>
              </a:solidFill>
              <a:latin typeface="Abadi" panose="020B0604020104020204" pitchFamily="34" charset="0"/>
            </a:endParaRPr>
          </a:p>
          <a:p>
            <a:pPr>
              <a:lnSpc>
                <a:spcPct val="100000"/>
              </a:lnSpc>
              <a:spcBef>
                <a:spcPts val="1400"/>
              </a:spcBef>
            </a:pPr>
            <a:r>
              <a:rPr lang="en-US" sz="1600">
                <a:solidFill>
                  <a:schemeClr val="accent3">
                    <a:lumMod val="25000"/>
                  </a:schemeClr>
                </a:solidFill>
                <a:latin typeface="Abadi" panose="020B0604020104020204" pitchFamily="34" charset="0"/>
              </a:rPr>
              <a:t>The data was collected by combining information from both sources. The following slide will demonstrate the data collection process via the API flowchart, while the subsequent slide will show the data collection process via web scraping flowchart.. </a:t>
            </a:r>
            <a:endParaRPr lang="en-US" sz="1600">
              <a:solidFill>
                <a:schemeClr val="accent3">
                  <a:lumMod val="25000"/>
                </a:schemeClr>
              </a:solidFill>
              <a:latin typeface="Abadi" panose="020B0604020104020204" pitchFamily="34" charset="0"/>
            </a:endParaRPr>
          </a:p>
          <a:p>
            <a:pPr marL="0" indent="0">
              <a:buNone/>
            </a:pPr>
            <a:endParaRPr lang="en-US" sz="1600"/>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821055" y="1800225"/>
            <a:ext cx="3213735" cy="4175760"/>
          </a:xfrm>
          <a:prstGeom prst="rect">
            <a:avLst/>
          </a:prstGeom>
        </p:spPr>
        <p:txBody>
          <a:bodyPr vert="horz" lIns="91440" tIns="45720" rIns="91440" bIns="45720" rtlCol="0" anchor="t">
            <a:normAutofit/>
          </a:bodyPr>
          <a:lstStyle/>
          <a:p>
            <a:pPr>
              <a:lnSpc>
                <a:spcPct val="100000"/>
              </a:lnSpc>
              <a:spcBef>
                <a:spcPts val="1400"/>
              </a:spcBef>
            </a:pPr>
            <a:r>
              <a:rPr lang="en-US" altLang="en-US" sz="2200">
                <a:solidFill>
                  <a:schemeClr val="accent3">
                    <a:lumMod val="25000"/>
                  </a:schemeClr>
                </a:solidFill>
                <a:latin typeface="Abadi"/>
              </a:rPr>
              <a:t>Space X API Data</a:t>
            </a:r>
            <a:endParaRPr lang="en-US" sz="2200">
              <a:solidFill>
                <a:schemeClr val="accent3">
                  <a:lumMod val="25000"/>
                </a:schemeClr>
              </a:solidFill>
              <a:latin typeface="Abadi"/>
            </a:endParaRPr>
          </a:p>
          <a:p>
            <a:endParaRPr lang="en-US"/>
          </a:p>
          <a:p>
            <a:endParaRPr lang="en-US"/>
          </a:p>
          <a:p>
            <a:endParaRPr lang="en-US"/>
          </a:p>
          <a:p>
            <a:r>
              <a:rPr lang="en-US" altLang="en-US" sz="1780"/>
              <a:t>G</a:t>
            </a:r>
            <a:r>
              <a:rPr lang="en-US" altLang="en-US" sz="1780"/>
              <a:t>itH</a:t>
            </a:r>
            <a:r>
              <a:rPr lang="en-US" altLang="en-US" sz="1780"/>
              <a:t>ub:</a:t>
            </a:r>
            <a:endParaRPr lang="en-US" altLang="en-US" sz="1780"/>
          </a:p>
          <a:p>
            <a:pPr marL="0" indent="0">
              <a:buNone/>
            </a:pPr>
            <a:r>
              <a:rPr lang="en-US" altLang="en-US" sz="1780" u="sng">
                <a:solidFill>
                  <a:schemeClr val="accent1"/>
                </a:solidFill>
              </a:rPr>
              <a:t>https://github.com/BrayanDH/Applied_Data_Science_Capstone/blob/master/1-Introduction/1.1-spacex-data-collection-api.ipynb</a:t>
            </a:r>
            <a:endParaRPr lang="en-US" altLang="en-US" sz="1780" u="sng">
              <a:solidFill>
                <a:schemeClr val="accent1"/>
              </a:solidFill>
            </a:endParaRPr>
          </a:p>
          <a:p>
            <a:pPr marL="0" indent="0">
              <a:buNone/>
            </a:pPr>
            <a:endParaRPr lang="en-US" altLang="en-US"/>
          </a:p>
          <a:p>
            <a:endParaRPr lang="en-US"/>
          </a:p>
          <a:p>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endParaRPr lang="en-US" dirty="0">
              <a:solidFill>
                <a:srgbClr val="0B49CB"/>
              </a:solidFill>
              <a:latin typeface="Abadi"/>
            </a:endParaRPr>
          </a:p>
        </p:txBody>
      </p:sp>
      <p:sp>
        <p:nvSpPr>
          <p:cNvPr id="83" name="object 52"/>
          <p:cNvSpPr txBox="1"/>
          <p:nvPr/>
        </p:nvSpPr>
        <p:spPr>
          <a:xfrm>
            <a:off x="9438386" y="3575430"/>
            <a:ext cx="1539240" cy="242570"/>
          </a:xfrm>
          <a:prstGeom prst="rect">
            <a:avLst/>
          </a:prstGeom>
        </p:spPr>
        <p:txBody>
          <a:bodyPr vert="horz" wrap="square" lIns="0" tIns="33020" rIns="0" bIns="0" rtlCol="0">
            <a:spAutoFit/>
          </a:bodyPr>
          <a:lstStyle/>
          <a:p>
            <a:pPr marL="12700" marR="5080" indent="-1270" algn="ctr">
              <a:lnSpc>
                <a:spcPct val="91000"/>
              </a:lnSpc>
              <a:spcBef>
                <a:spcPts val="260"/>
              </a:spcBef>
            </a:pPr>
            <a:r>
              <a:rPr sz="1500" spc="-20" dirty="0">
                <a:solidFill>
                  <a:srgbClr val="FFFFFF"/>
                </a:solidFill>
                <a:latin typeface="Carlito" panose="020F0502020204030204"/>
                <a:cs typeface="Carlito" panose="020F0502020204030204"/>
              </a:rPr>
              <a:t>Imputate </a:t>
            </a:r>
            <a:r>
              <a:rPr sz="1500" spc="-5" dirty="0">
                <a:solidFill>
                  <a:srgbClr val="FFFFFF"/>
                </a:solidFill>
                <a:latin typeface="Carlito" panose="020F0502020204030204"/>
                <a:cs typeface="Carlito" panose="020F0502020204030204"/>
              </a:rPr>
              <a:t>missing  </a:t>
            </a:r>
            <a:endParaRPr sz="1500">
              <a:latin typeface="Carlito" panose="020F0502020204030204"/>
              <a:cs typeface="Carlito" panose="020F0502020204030204"/>
            </a:endParaRPr>
          </a:p>
        </p:txBody>
      </p:sp>
      <p:pic>
        <p:nvPicPr>
          <p:cNvPr id="134" name="Imagen 133"/>
          <p:cNvPicPr>
            <a:picLocks noChangeAspect="1"/>
          </p:cNvPicPr>
          <p:nvPr/>
        </p:nvPicPr>
        <p:blipFill>
          <a:blip r:embed="rId2"/>
          <a:stretch>
            <a:fillRect/>
          </a:stretch>
        </p:blipFill>
        <p:spPr>
          <a:xfrm>
            <a:off x="4848860" y="1706880"/>
            <a:ext cx="6312535" cy="3980180"/>
          </a:xfrm>
          <a:prstGeom prst="rect">
            <a:avLst/>
          </a:prstGeom>
        </p:spPr>
      </p:pic>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r>
              <a:rPr lang="en-US" altLang="en-US" sz="1400">
                <a:solidFill>
                  <a:schemeClr val="accent3">
                    <a:lumMod val="25000"/>
                  </a:schemeClr>
                </a:solidFill>
                <a:latin typeface="Abadi" panose="020B0604020104020204" pitchFamily="34" charset="0"/>
              </a:rPr>
              <a:t>GitHub:</a:t>
            </a:r>
            <a:endParaRPr lang="en-US" altLang="en-US" sz="1400">
              <a:solidFill>
                <a:schemeClr val="accent3">
                  <a:lumMod val="25000"/>
                </a:schemeClr>
              </a:solidFill>
              <a:latin typeface="Abadi" panose="020B0604020104020204" pitchFamily="34" charset="0"/>
            </a:endParaRPr>
          </a:p>
          <a:p>
            <a:pPr>
              <a:lnSpc>
                <a:spcPct val="100000"/>
              </a:lnSpc>
              <a:spcBef>
                <a:spcPts val="1400"/>
              </a:spcBef>
            </a:pPr>
            <a:r>
              <a:rPr lang="en-US" altLang="en-US" sz="1400" u="sng">
                <a:solidFill>
                  <a:schemeClr val="accent1"/>
                </a:solidFill>
                <a:latin typeface="Abadi" panose="020B0604020104020204" pitchFamily="34" charset="0"/>
              </a:rPr>
              <a:t>https://github.com/BrayanDH/Applied_Data_Science_Capstone/blob/master/1-Introduction/1.2-webscraping.ipynb</a:t>
            </a:r>
            <a:endParaRPr lang="en-US" altLang="en-US" sz="1400" u="sng">
              <a:solidFill>
                <a:schemeClr val="accent1"/>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5" name="Imagen 4"/>
          <p:cNvPicPr>
            <a:picLocks noChangeAspect="1"/>
          </p:cNvPicPr>
          <p:nvPr/>
        </p:nvPicPr>
        <p:blipFill>
          <a:blip r:embed="rId2"/>
          <a:stretch>
            <a:fillRect/>
          </a:stretch>
        </p:blipFill>
        <p:spPr>
          <a:xfrm>
            <a:off x="5565775" y="2696845"/>
            <a:ext cx="5892165" cy="2221230"/>
          </a:xfrm>
          <a:prstGeom prst="rect">
            <a:avLst/>
          </a:prstGeom>
        </p:spPr>
      </p:pic>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1" y="1825625"/>
            <a:ext cx="8975652" cy="4351338"/>
          </a:xfrm>
          <a:prstGeom prst="rect">
            <a:avLst/>
          </a:prstGeom>
        </p:spPr>
        <p:txBody>
          <a:bodyPr/>
          <a:lstStyle/>
          <a:p>
            <a:r>
              <a:rPr lang="en-US" sz="1800">
                <a:solidFill>
                  <a:schemeClr val="accent3">
                    <a:lumMod val="25000"/>
                  </a:schemeClr>
                </a:solidFill>
                <a:latin typeface="Abadi" panose="020B0604020104020204" pitchFamily="34" charset="0"/>
              </a:rPr>
              <a:t>We devised a method of creating a training label based on the landing outcomes of the missions, whereby the label is set to 1 for successful landings and 0 for failures. The outcome column, which had two components, 'Mission Outcome' and 'Landing Location,' was used to generate the new training label column called 'class.' A value of 1 was assigned to 'class' if the 'Mission Outcome' was True, indicating a successful landing, and 0 otherwise. We mapped the values as follows: True ASDS, True RTLS, and True Ocean were all set to 1, whereas None None, False ASDS, None ASDS, False Ocean, and False RTLS were set to 0. This approach enabled us to accurately classify the landing outcomes of each mission and provide valuable insights into the success rates of SpaceX's rocket launches.</a:t>
            </a:r>
            <a:endParaRPr lang="en-US" sz="1800">
              <a:solidFill>
                <a:schemeClr val="accent3">
                  <a:lumMod val="25000"/>
                </a:schemeClr>
              </a:solidFill>
              <a:latin typeface="Abadi" panose="020B0604020104020204" pitchFamily="34" charset="0"/>
            </a:endParaRPr>
          </a:p>
          <a:p>
            <a:endParaRPr lang="en-US"/>
          </a:p>
          <a:p>
            <a:r>
              <a:rPr lang="en-US" altLang="en-US" sz="1400"/>
              <a:t>Github:</a:t>
            </a:r>
            <a:br>
              <a:rPr lang="en-US" altLang="en-US" sz="1400"/>
            </a:br>
            <a:r>
              <a:rPr lang="en-US" altLang="en-US" sz="1400" u="sng">
                <a:solidFill>
                  <a:schemeClr val="accent1"/>
                </a:solidFill>
              </a:rPr>
              <a:t>https://github.com/BrayanDH/Applied_Data_Science_Capstone/blob/master/1-Introduction/1.3-spacex-Data%20wrangling.ipynb</a:t>
            </a:r>
            <a:endParaRPr lang="en-US" altLang="en-US" sz="1400"/>
          </a:p>
          <a:p>
            <a:endParaRPr lang="en-US"/>
          </a:p>
          <a:p>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endParaRPr lang="en-US" dirty="0">
              <a:solidFill>
                <a:srgbClr val="0B49CB"/>
              </a:solidFill>
              <a:latin typeface="Abadi"/>
            </a:endParaRPr>
          </a:p>
        </p:txBody>
      </p:sp>
    </p:spTree>
  </p:cSld>
  <p:clrMapOvr>
    <a:masterClrMapping/>
  </p:clrMapOvr>
  <p:transition/>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mmunications and Dialogues">
  <a:themeElements>
    <a:clrScheme name="Communications and Dialogues 13">
      <a:dk1>
        <a:srgbClr val="000000"/>
      </a:dk1>
      <a:lt1>
        <a:srgbClr val="FFFFFF"/>
      </a:lt1>
      <a:dk2>
        <a:srgbClr val="000000"/>
      </a:dk2>
      <a:lt2>
        <a:srgbClr val="969696"/>
      </a:lt2>
      <a:accent1>
        <a:srgbClr val="0066CC"/>
      </a:accent1>
      <a:accent2>
        <a:srgbClr val="3399FF"/>
      </a:accent2>
      <a:accent3>
        <a:srgbClr val="FFFFFF"/>
      </a:accent3>
      <a:accent4>
        <a:srgbClr val="000000"/>
      </a:accent4>
      <a:accent5>
        <a:srgbClr val="AAB8E2"/>
      </a:accent5>
      <a:accent6>
        <a:srgbClr val="2D8AE7"/>
      </a:accent6>
      <a:hlink>
        <a:srgbClr val="CC3300"/>
      </a:hlink>
      <a:folHlink>
        <a:srgbClr val="996600"/>
      </a:folHlink>
    </a:clrScheme>
    <a:fontScheme name="Communications and Dialogue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Communications and Dialogu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ommunications and Dialogu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ommunications and Dialogu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ommunications and Dialogu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ommunications and Dialogu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ommunications and Dialogu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ommunications and Dialogu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ommunications and Dialogu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ommunications and Dialogu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ommunications and Dialogu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ommunications and Dialogu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ommunications and Dialogu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Communications and Dialogues 13">
        <a:dk1>
          <a:srgbClr val="000000"/>
        </a:dk1>
        <a:lt1>
          <a:srgbClr val="FFFFFF"/>
        </a:lt1>
        <a:dk2>
          <a:srgbClr val="000000"/>
        </a:dk2>
        <a:lt2>
          <a:srgbClr val="969696"/>
        </a:lt2>
        <a:accent1>
          <a:srgbClr val="0066CC"/>
        </a:accent1>
        <a:accent2>
          <a:srgbClr val="3399FF"/>
        </a:accent2>
        <a:accent3>
          <a:srgbClr val="FFFFFF"/>
        </a:accent3>
        <a:accent4>
          <a:srgbClr val="000000"/>
        </a:accent4>
        <a:accent5>
          <a:srgbClr val="AAB8E2"/>
        </a:accent5>
        <a:accent6>
          <a:srgbClr val="2D8AE7"/>
        </a:accent6>
        <a:hlink>
          <a:srgbClr val="CC3300"/>
        </a:hlink>
        <a:folHlink>
          <a:srgbClr val="9966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16587</Words>
  <Application>WPS Presentation</Application>
  <PresentationFormat>Widescreen</PresentationFormat>
  <Paragraphs>387</Paragraphs>
  <Slides>44</Slides>
  <Notes>4</Notes>
  <HiddenSlides>0</HiddenSlides>
  <MMClips>0</MMClips>
  <ScaleCrop>false</ScaleCrop>
  <HeadingPairs>
    <vt:vector size="6" baseType="variant">
      <vt:variant>
        <vt:lpstr>已用的字体</vt:lpstr>
      </vt:variant>
      <vt:variant>
        <vt:i4>17</vt:i4>
      </vt:variant>
      <vt:variant>
        <vt:lpstr>主题</vt:lpstr>
      </vt:variant>
      <vt:variant>
        <vt:i4>2</vt:i4>
      </vt:variant>
      <vt:variant>
        <vt:lpstr>幻灯片标题</vt:lpstr>
      </vt:variant>
      <vt:variant>
        <vt:i4>44</vt:i4>
      </vt:variant>
    </vt:vector>
  </HeadingPairs>
  <TitlesOfParts>
    <vt:vector size="63" baseType="lpstr">
      <vt:lpstr>Arial</vt:lpstr>
      <vt:lpstr>SimSun</vt:lpstr>
      <vt:lpstr>Wingdings</vt:lpstr>
      <vt:lpstr>Abadi</vt:lpstr>
      <vt:lpstr>Segoe Print</vt:lpstr>
      <vt:lpstr>IBM Plex Mono SemiBold</vt:lpstr>
      <vt:lpstr>Yu Gothic UI Semibold</vt:lpstr>
      <vt:lpstr>SF Pro</vt:lpstr>
      <vt:lpstr>Arial</vt:lpstr>
      <vt:lpstr>IBM Plex Mono Text</vt:lpstr>
      <vt:lpstr>Docktrin</vt:lpstr>
      <vt:lpstr>Abadi</vt:lpstr>
      <vt:lpstr>Carlito</vt:lpstr>
      <vt:lpstr>Microsoft YaHei</vt:lpstr>
      <vt:lpstr>Arial Unicode MS</vt:lpstr>
      <vt:lpstr>Calibri</vt:lpstr>
      <vt:lpstr>Calibri Light</vt:lpstr>
      <vt:lpstr>Custom Design</vt:lpstr>
      <vt:lpstr>Communications and Dialogues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Brayan</cp:lastModifiedBy>
  <cp:revision>249</cp:revision>
  <dcterms:created xsi:type="dcterms:W3CDTF">2021-04-29T18:58:00Z</dcterms:created>
  <dcterms:modified xsi:type="dcterms:W3CDTF">2023-02-12T18:49:06Z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ADC7CBE622284E059A83D7BB7DD6DF3C</vt:lpwstr>
  </property>
  <property fmtid="{D5CDD505-2E9C-101B-9397-08002B2CF9AE}" pid="4" name="KSOProductBuildVer">
    <vt:lpwstr>2058-11.2.0.11440</vt:lpwstr>
  </property>
</Properties>
</file>